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70" r:id="rId4"/>
    <p:sldId id="272" r:id="rId5"/>
    <p:sldId id="274" r:id="rId6"/>
    <p:sldId id="275" r:id="rId7"/>
    <p:sldId id="277" r:id="rId8"/>
    <p:sldId id="278" r:id="rId9"/>
    <p:sldId id="279" r:id="rId10"/>
    <p:sldId id="276" r:id="rId11"/>
    <p:sldId id="280" r:id="rId12"/>
    <p:sldId id="281" r:id="rId13"/>
  </p:sldIdLst>
  <p:sldSz cx="9144000" cy="6858000" type="screen4x3"/>
  <p:notesSz cx="6858000" cy="9144000"/>
  <p:defaultTextStyle>
    <a:defPPr>
      <a:defRPr lang="es-S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35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image" Target="../media/image4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image" Target="../media/image4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E858CE-05F2-4DA8-B51F-37523B68ECC1}" type="doc">
      <dgm:prSet loTypeId="urn:microsoft.com/office/officeart/2005/8/layout/bList2" loCatId="list" qsTypeId="urn:microsoft.com/office/officeart/2005/8/quickstyle/simple1" qsCatId="simple" csTypeId="urn:microsoft.com/office/officeart/2005/8/colors/colorful5" csCatId="colorful" phldr="1"/>
      <dgm:spPr/>
    </dgm:pt>
    <dgm:pt modelId="{BED259AC-74C6-42F9-8A41-F3AEBE0AD51E}">
      <dgm:prSet phldrT="[Texto]"/>
      <dgm:spPr/>
      <dgm:t>
        <a:bodyPr/>
        <a:lstStyle/>
        <a:p>
          <a:r>
            <a:rPr lang="es-SV" dirty="0" smtClean="0"/>
            <a:t>Política de Estado</a:t>
          </a:r>
          <a:endParaRPr lang="es-SV" dirty="0"/>
        </a:p>
      </dgm:t>
    </dgm:pt>
    <dgm:pt modelId="{7EA43179-518B-49C3-AD58-B6CAB137B726}" type="parTrans" cxnId="{F67D356C-0855-4D32-AA8E-83D1D2E71A66}">
      <dgm:prSet/>
      <dgm:spPr/>
      <dgm:t>
        <a:bodyPr/>
        <a:lstStyle/>
        <a:p>
          <a:endParaRPr lang="es-SV"/>
        </a:p>
      </dgm:t>
    </dgm:pt>
    <dgm:pt modelId="{F7B1B8CE-60FA-4562-A233-69A9F16CDC83}" type="sibTrans" cxnId="{F67D356C-0855-4D32-AA8E-83D1D2E71A66}">
      <dgm:prSet/>
      <dgm:spPr/>
      <dgm:t>
        <a:bodyPr/>
        <a:lstStyle/>
        <a:p>
          <a:endParaRPr lang="es-SV"/>
        </a:p>
      </dgm:t>
    </dgm:pt>
    <dgm:pt modelId="{2725A34D-96BB-4F15-800C-40D59DED7B3F}">
      <dgm:prSet phldrT="[Texto]"/>
      <dgm:spPr/>
      <dgm:t>
        <a:bodyPr/>
        <a:lstStyle/>
        <a:p>
          <a:r>
            <a:rPr lang="es-SV" dirty="0" smtClean="0"/>
            <a:t>Plan Social Educativo.</a:t>
          </a:r>
        </a:p>
        <a:p>
          <a:r>
            <a:rPr lang="es-SV" dirty="0" smtClean="0"/>
            <a:t>Vamos a la Escuela </a:t>
          </a:r>
          <a:endParaRPr lang="es-SV" dirty="0"/>
        </a:p>
      </dgm:t>
    </dgm:pt>
    <dgm:pt modelId="{B6C48AA9-3ED2-4C33-AF0F-323DF77BB2AC}" type="parTrans" cxnId="{D13116F5-D035-43DF-80D0-1E35A88815F1}">
      <dgm:prSet/>
      <dgm:spPr/>
      <dgm:t>
        <a:bodyPr/>
        <a:lstStyle/>
        <a:p>
          <a:endParaRPr lang="es-SV"/>
        </a:p>
      </dgm:t>
    </dgm:pt>
    <dgm:pt modelId="{954F8966-4831-4B11-A490-7C18594B3A1C}" type="sibTrans" cxnId="{D13116F5-D035-43DF-80D0-1E35A88815F1}">
      <dgm:prSet/>
      <dgm:spPr/>
      <dgm:t>
        <a:bodyPr/>
        <a:lstStyle/>
        <a:p>
          <a:endParaRPr lang="es-SV"/>
        </a:p>
      </dgm:t>
    </dgm:pt>
    <dgm:pt modelId="{4CF3C974-16B2-4DAC-87DC-7CB13FEBF461}">
      <dgm:prSet phldrT="[Texto]"/>
      <dgm:spPr/>
      <dgm:t>
        <a:bodyPr/>
        <a:lstStyle/>
        <a:p>
          <a:r>
            <a:rPr lang="es-SV" dirty="0" smtClean="0"/>
            <a:t>Ciudadanía Participativa</a:t>
          </a:r>
          <a:endParaRPr lang="es-SV" dirty="0"/>
        </a:p>
      </dgm:t>
    </dgm:pt>
    <dgm:pt modelId="{0EDCEBB8-1A9C-45CD-9D84-D20B74840C13}" type="parTrans" cxnId="{D0939EA3-A55A-4962-83EB-AECC562BFCD2}">
      <dgm:prSet/>
      <dgm:spPr/>
      <dgm:t>
        <a:bodyPr/>
        <a:lstStyle/>
        <a:p>
          <a:endParaRPr lang="es-SV"/>
        </a:p>
      </dgm:t>
    </dgm:pt>
    <dgm:pt modelId="{906E5169-853A-4904-804B-D4F5E0C8F9EB}" type="sibTrans" cxnId="{D0939EA3-A55A-4962-83EB-AECC562BFCD2}">
      <dgm:prSet/>
      <dgm:spPr/>
      <dgm:t>
        <a:bodyPr/>
        <a:lstStyle/>
        <a:p>
          <a:endParaRPr lang="es-SV"/>
        </a:p>
      </dgm:t>
    </dgm:pt>
    <dgm:pt modelId="{829CFE6B-3732-423E-BFF7-3C617AF1F513}">
      <dgm:prSet/>
      <dgm:spPr/>
      <dgm:t>
        <a:bodyPr/>
        <a:lstStyle/>
        <a:p>
          <a:r>
            <a:rPr lang="es-SV" dirty="0" smtClean="0"/>
            <a:t>MH</a:t>
          </a:r>
          <a:endParaRPr lang="es-SV" dirty="0"/>
        </a:p>
      </dgm:t>
    </dgm:pt>
    <dgm:pt modelId="{0CCBEB35-E84E-4FE7-8DAC-6ACE7796AE78}" type="parTrans" cxnId="{7AAA0FD2-433F-4B10-BB34-5834F885A228}">
      <dgm:prSet/>
      <dgm:spPr/>
      <dgm:t>
        <a:bodyPr/>
        <a:lstStyle/>
        <a:p>
          <a:endParaRPr lang="es-SV"/>
        </a:p>
      </dgm:t>
    </dgm:pt>
    <dgm:pt modelId="{75B0B992-8BB0-4906-9C1E-E73233202828}" type="sibTrans" cxnId="{7AAA0FD2-433F-4B10-BB34-5834F885A228}">
      <dgm:prSet/>
      <dgm:spPr/>
      <dgm:t>
        <a:bodyPr/>
        <a:lstStyle/>
        <a:p>
          <a:endParaRPr lang="es-SV"/>
        </a:p>
      </dgm:t>
    </dgm:pt>
    <dgm:pt modelId="{CB7D59E9-C406-427C-B1DA-27F895FBF7FD}">
      <dgm:prSet/>
      <dgm:spPr/>
      <dgm:t>
        <a:bodyPr/>
        <a:lstStyle/>
        <a:p>
          <a:r>
            <a:rPr lang="es-SV" dirty="0" smtClean="0"/>
            <a:t>MINED</a:t>
          </a:r>
          <a:endParaRPr lang="es-SV" dirty="0"/>
        </a:p>
      </dgm:t>
    </dgm:pt>
    <dgm:pt modelId="{2CA6C58D-5282-482D-910C-4CB870F49D63}" type="parTrans" cxnId="{65344F00-EA6D-48D4-8D79-5B580AFD420B}">
      <dgm:prSet/>
      <dgm:spPr/>
      <dgm:t>
        <a:bodyPr/>
        <a:lstStyle/>
        <a:p>
          <a:endParaRPr lang="es-SV"/>
        </a:p>
      </dgm:t>
    </dgm:pt>
    <dgm:pt modelId="{FE288B99-7B8F-45ED-9643-C49CA935D45F}" type="sibTrans" cxnId="{65344F00-EA6D-48D4-8D79-5B580AFD420B}">
      <dgm:prSet/>
      <dgm:spPr/>
      <dgm:t>
        <a:bodyPr/>
        <a:lstStyle/>
        <a:p>
          <a:endParaRPr lang="es-SV"/>
        </a:p>
      </dgm:t>
    </dgm:pt>
    <dgm:pt modelId="{698EC2D5-7150-4647-A0DD-C4828401D0AB}">
      <dgm:prSet/>
      <dgm:spPr/>
      <dgm:t>
        <a:bodyPr/>
        <a:lstStyle/>
        <a:p>
          <a:r>
            <a:rPr lang="es-SV" dirty="0" smtClean="0"/>
            <a:t>PAIS</a:t>
          </a:r>
          <a:endParaRPr lang="es-SV" dirty="0"/>
        </a:p>
      </dgm:t>
    </dgm:pt>
    <dgm:pt modelId="{D8F0200A-0442-48C7-AC20-DB24768B6E75}" type="parTrans" cxnId="{1F5F1AC0-D443-4BE5-9D18-2D17590BF871}">
      <dgm:prSet/>
      <dgm:spPr/>
      <dgm:t>
        <a:bodyPr/>
        <a:lstStyle/>
        <a:p>
          <a:endParaRPr lang="es-SV"/>
        </a:p>
      </dgm:t>
    </dgm:pt>
    <dgm:pt modelId="{5402048A-53F4-4122-9206-60CA36CEAB5C}" type="sibTrans" cxnId="{1F5F1AC0-D443-4BE5-9D18-2D17590BF871}">
      <dgm:prSet/>
      <dgm:spPr/>
      <dgm:t>
        <a:bodyPr/>
        <a:lstStyle/>
        <a:p>
          <a:endParaRPr lang="es-SV"/>
        </a:p>
      </dgm:t>
    </dgm:pt>
    <dgm:pt modelId="{3C1D6292-8195-4F8D-A59D-63BDB2043D52}">
      <dgm:prSet/>
      <dgm:spPr/>
      <dgm:t>
        <a:bodyPr/>
        <a:lstStyle/>
        <a:p>
          <a:r>
            <a:rPr lang="es-SV" dirty="0" smtClean="0"/>
            <a:t>línea estratégica No. 6. ICYT.</a:t>
          </a:r>
          <a:endParaRPr lang="es-SV" dirty="0"/>
        </a:p>
      </dgm:t>
    </dgm:pt>
    <dgm:pt modelId="{2F367D2E-18DD-4A76-A691-53451999B885}" type="parTrans" cxnId="{5393063C-7B2C-4C87-86DA-F996104B91FC}">
      <dgm:prSet/>
      <dgm:spPr/>
      <dgm:t>
        <a:bodyPr/>
        <a:lstStyle/>
        <a:p>
          <a:endParaRPr lang="es-SV"/>
        </a:p>
      </dgm:t>
    </dgm:pt>
    <dgm:pt modelId="{467135CE-9EDF-43CA-BCF6-3B033ED1B8F0}" type="sibTrans" cxnId="{5393063C-7B2C-4C87-86DA-F996104B91FC}">
      <dgm:prSet/>
      <dgm:spPr/>
      <dgm:t>
        <a:bodyPr/>
        <a:lstStyle/>
        <a:p>
          <a:endParaRPr lang="es-SV"/>
        </a:p>
      </dgm:t>
    </dgm:pt>
    <dgm:pt modelId="{5E300486-F425-4ACC-8CA7-7E3979A29B79}">
      <dgm:prSet/>
      <dgm:spPr/>
      <dgm:t>
        <a:bodyPr/>
        <a:lstStyle/>
        <a:p>
          <a:endParaRPr lang="es-SV" dirty="0"/>
        </a:p>
      </dgm:t>
    </dgm:pt>
    <dgm:pt modelId="{13AD49E7-6323-4A88-A822-B9E5FC76F308}" type="parTrans" cxnId="{0709BF5F-15F5-49DE-BA94-8598BB14320A}">
      <dgm:prSet/>
      <dgm:spPr/>
      <dgm:t>
        <a:bodyPr/>
        <a:lstStyle/>
        <a:p>
          <a:endParaRPr lang="es-SV"/>
        </a:p>
      </dgm:t>
    </dgm:pt>
    <dgm:pt modelId="{7D466D6B-4996-461F-B3EE-73116D2A2121}" type="sibTrans" cxnId="{0709BF5F-15F5-49DE-BA94-8598BB14320A}">
      <dgm:prSet/>
      <dgm:spPr/>
      <dgm:t>
        <a:bodyPr/>
        <a:lstStyle/>
        <a:p>
          <a:endParaRPr lang="es-SV"/>
        </a:p>
      </dgm:t>
    </dgm:pt>
    <dgm:pt modelId="{BAF2B4EA-F119-4FED-BB42-ED2FC5D03707}">
      <dgm:prSet/>
      <dgm:spPr/>
      <dgm:t>
        <a:bodyPr/>
        <a:lstStyle/>
        <a:p>
          <a:r>
            <a:rPr lang="es-SV" dirty="0" smtClean="0"/>
            <a:t>objetivo 5 “Adecuación Curricular de la EMTT para el desarrollo de competencias profesionales requeridas en la actualidad y hacia el futuro</a:t>
          </a:r>
          <a:endParaRPr lang="es-SV" dirty="0"/>
        </a:p>
      </dgm:t>
    </dgm:pt>
    <dgm:pt modelId="{A4226909-A471-4765-87F2-6066732E7EB7}" type="parTrans" cxnId="{1EE4F80A-91CA-41AD-8EAB-5FCD5A95FD60}">
      <dgm:prSet/>
      <dgm:spPr/>
      <dgm:t>
        <a:bodyPr/>
        <a:lstStyle/>
        <a:p>
          <a:endParaRPr lang="es-SV"/>
        </a:p>
      </dgm:t>
    </dgm:pt>
    <dgm:pt modelId="{9F844BF3-382D-48DA-974E-C9CC88B56AB2}" type="sibTrans" cxnId="{1EE4F80A-91CA-41AD-8EAB-5FCD5A95FD60}">
      <dgm:prSet/>
      <dgm:spPr/>
      <dgm:t>
        <a:bodyPr/>
        <a:lstStyle/>
        <a:p>
          <a:endParaRPr lang="es-SV"/>
        </a:p>
      </dgm:t>
    </dgm:pt>
    <dgm:pt modelId="{B908B0B6-DBC8-4046-A621-ADEA0B5180B8}">
      <dgm:prSet/>
      <dgm:spPr/>
      <dgm:t>
        <a:bodyPr/>
        <a:lstStyle/>
        <a:p>
          <a:r>
            <a:rPr lang="es-SV" dirty="0" smtClean="0"/>
            <a:t>ciudadanos honestos, responsables y solidarios.</a:t>
          </a:r>
          <a:endParaRPr lang="es-SV" dirty="0"/>
        </a:p>
      </dgm:t>
    </dgm:pt>
    <dgm:pt modelId="{4D8089DD-FAFB-47AE-8B64-891156F2C98B}" type="parTrans" cxnId="{1F40EC45-EB7C-49C3-96B1-5A518893C709}">
      <dgm:prSet/>
      <dgm:spPr/>
      <dgm:t>
        <a:bodyPr/>
        <a:lstStyle/>
        <a:p>
          <a:endParaRPr lang="es-SV"/>
        </a:p>
      </dgm:t>
    </dgm:pt>
    <dgm:pt modelId="{163CA28D-44D6-4B1B-9C29-169E28E3BD7B}" type="sibTrans" cxnId="{1F40EC45-EB7C-49C3-96B1-5A518893C709}">
      <dgm:prSet/>
      <dgm:spPr/>
      <dgm:t>
        <a:bodyPr/>
        <a:lstStyle/>
        <a:p>
          <a:endParaRPr lang="es-SV"/>
        </a:p>
      </dgm:t>
    </dgm:pt>
    <dgm:pt modelId="{7F09637F-7AE8-4AC5-A123-5CA7FABE30FD}">
      <dgm:prSet/>
      <dgm:spPr/>
      <dgm:t>
        <a:bodyPr/>
        <a:lstStyle/>
        <a:p>
          <a:r>
            <a:rPr lang="es-SV" dirty="0" smtClean="0"/>
            <a:t>Ejercen deberes y derechos de forma responsable.</a:t>
          </a:r>
          <a:endParaRPr lang="es-SV" dirty="0"/>
        </a:p>
      </dgm:t>
    </dgm:pt>
    <dgm:pt modelId="{68B102B1-B3DC-496E-AE12-FDE448F5CB2B}" type="parTrans" cxnId="{44AE733B-704B-40DF-B474-C7518464A338}">
      <dgm:prSet/>
      <dgm:spPr/>
      <dgm:t>
        <a:bodyPr/>
        <a:lstStyle/>
        <a:p>
          <a:endParaRPr lang="es-SV"/>
        </a:p>
      </dgm:t>
    </dgm:pt>
    <dgm:pt modelId="{6389E8A7-EB7F-4C5D-9BBC-853F0C4140D3}" type="sibTrans" cxnId="{44AE733B-704B-40DF-B474-C7518464A338}">
      <dgm:prSet/>
      <dgm:spPr/>
      <dgm:t>
        <a:bodyPr/>
        <a:lstStyle/>
        <a:p>
          <a:endParaRPr lang="es-SV"/>
        </a:p>
      </dgm:t>
    </dgm:pt>
    <dgm:pt modelId="{A9986024-5CAF-4593-9ECA-5616C7F07235}">
      <dgm:prSet/>
      <dgm:spPr/>
      <dgm:t>
        <a:bodyPr/>
        <a:lstStyle/>
        <a:p>
          <a:r>
            <a:rPr lang="es-SV" dirty="0" smtClean="0"/>
            <a:t>Motor impulsador de  la política de Estado: Educación Fiscal.</a:t>
          </a:r>
          <a:endParaRPr lang="es-SV" dirty="0"/>
        </a:p>
      </dgm:t>
    </dgm:pt>
    <dgm:pt modelId="{D7A26926-BD69-4AF3-88EE-44E668C0E754}" type="parTrans" cxnId="{3C4E901E-2E46-4EC4-BD2C-5BA4D41E0776}">
      <dgm:prSet/>
      <dgm:spPr/>
      <dgm:t>
        <a:bodyPr/>
        <a:lstStyle/>
        <a:p>
          <a:endParaRPr lang="es-SV"/>
        </a:p>
      </dgm:t>
    </dgm:pt>
    <dgm:pt modelId="{C8BDAC60-F901-45E6-AA0C-2A5ED4C4C804}" type="sibTrans" cxnId="{3C4E901E-2E46-4EC4-BD2C-5BA4D41E0776}">
      <dgm:prSet/>
      <dgm:spPr/>
      <dgm:t>
        <a:bodyPr/>
        <a:lstStyle/>
        <a:p>
          <a:endParaRPr lang="es-SV"/>
        </a:p>
      </dgm:t>
    </dgm:pt>
    <dgm:pt modelId="{6E2A225A-64F9-4721-8C62-0061896064EF}" type="pres">
      <dgm:prSet presAssocID="{4DE858CE-05F2-4DA8-B51F-37523B68ECC1}" presName="diagram" presStyleCnt="0">
        <dgm:presLayoutVars>
          <dgm:dir/>
          <dgm:animLvl val="lvl"/>
          <dgm:resizeHandles val="exact"/>
        </dgm:presLayoutVars>
      </dgm:prSet>
      <dgm:spPr/>
    </dgm:pt>
    <dgm:pt modelId="{6E71F13E-DA27-4992-916F-DB3FE07F10BD}" type="pres">
      <dgm:prSet presAssocID="{BED259AC-74C6-42F9-8A41-F3AEBE0AD51E}" presName="compNode" presStyleCnt="0"/>
      <dgm:spPr/>
    </dgm:pt>
    <dgm:pt modelId="{97408CC5-2308-4A69-B048-D31ECF89CFCC}" type="pres">
      <dgm:prSet presAssocID="{BED259AC-74C6-42F9-8A41-F3AEBE0AD51E}" presName="childRec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347E0036-B61D-47BA-AB7D-193D835F9E9F}" type="pres">
      <dgm:prSet presAssocID="{BED259AC-74C6-42F9-8A41-F3AEBE0AD51E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D667ACD6-0CF3-4462-BAD2-33E6494F7A22}" type="pres">
      <dgm:prSet presAssocID="{BED259AC-74C6-42F9-8A41-F3AEBE0AD51E}" presName="parentRect" presStyleLbl="alignNode1" presStyleIdx="0" presStyleCnt="3"/>
      <dgm:spPr/>
      <dgm:t>
        <a:bodyPr/>
        <a:lstStyle/>
        <a:p>
          <a:endParaRPr lang="es-SV"/>
        </a:p>
      </dgm:t>
    </dgm:pt>
    <dgm:pt modelId="{E47F1B61-4FBA-47C7-B43B-5E3F67223BBB}" type="pres">
      <dgm:prSet presAssocID="{BED259AC-74C6-42F9-8A41-F3AEBE0AD51E}" presName="adorn" presStyleLbl="fgAccFollowNode1" presStyleIdx="0" presStyleCnt="3" custScaleX="198856" custScaleY="17902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8000" r="-28000"/>
          </a:stretch>
        </a:blipFill>
      </dgm:spPr>
    </dgm:pt>
    <dgm:pt modelId="{FBADF1D3-5CF6-47D3-9A46-271ED7FEBA8A}" type="pres">
      <dgm:prSet presAssocID="{F7B1B8CE-60FA-4562-A233-69A9F16CDC83}" presName="sibTrans" presStyleLbl="sibTrans2D1" presStyleIdx="0" presStyleCnt="0"/>
      <dgm:spPr/>
      <dgm:t>
        <a:bodyPr/>
        <a:lstStyle/>
        <a:p>
          <a:endParaRPr lang="es-SV"/>
        </a:p>
      </dgm:t>
    </dgm:pt>
    <dgm:pt modelId="{F7A359FC-F4FC-46ED-ADEB-2652BBF83E9E}" type="pres">
      <dgm:prSet presAssocID="{2725A34D-96BB-4F15-800C-40D59DED7B3F}" presName="compNode" presStyleCnt="0"/>
      <dgm:spPr/>
    </dgm:pt>
    <dgm:pt modelId="{BF61DE17-8B08-4845-80B8-BFF96735BC4A}" type="pres">
      <dgm:prSet presAssocID="{2725A34D-96BB-4F15-800C-40D59DED7B3F}" presName="childRec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075CE425-F198-45CC-8733-523629454DEF}" type="pres">
      <dgm:prSet presAssocID="{2725A34D-96BB-4F15-800C-40D59DED7B3F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B72438C0-A294-46B2-A700-FFF352D16148}" type="pres">
      <dgm:prSet presAssocID="{2725A34D-96BB-4F15-800C-40D59DED7B3F}" presName="parentRect" presStyleLbl="alignNode1" presStyleIdx="1" presStyleCnt="3"/>
      <dgm:spPr/>
      <dgm:t>
        <a:bodyPr/>
        <a:lstStyle/>
        <a:p>
          <a:endParaRPr lang="es-SV"/>
        </a:p>
      </dgm:t>
    </dgm:pt>
    <dgm:pt modelId="{89AE31DF-5D56-4B44-8EE0-B5AE98497818}" type="pres">
      <dgm:prSet presAssocID="{2725A34D-96BB-4F15-800C-40D59DED7B3F}" presName="adorn" presStyleLbl="fgAccFollowNode1" presStyleIdx="1" presStyleCnt="3" custScaleX="146843" custScaleY="15082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9000" r="-29000"/>
          </a:stretch>
        </a:blipFill>
      </dgm:spPr>
    </dgm:pt>
    <dgm:pt modelId="{E4A16CCE-9461-44F6-A7AB-769ADF4FC81F}" type="pres">
      <dgm:prSet presAssocID="{954F8966-4831-4B11-A490-7C18594B3A1C}" presName="sibTrans" presStyleLbl="sibTrans2D1" presStyleIdx="0" presStyleCnt="0"/>
      <dgm:spPr/>
      <dgm:t>
        <a:bodyPr/>
        <a:lstStyle/>
        <a:p>
          <a:endParaRPr lang="es-SV"/>
        </a:p>
      </dgm:t>
    </dgm:pt>
    <dgm:pt modelId="{46838782-C4E5-4381-8A70-8F982C5C025A}" type="pres">
      <dgm:prSet presAssocID="{4CF3C974-16B2-4DAC-87DC-7CB13FEBF461}" presName="compNode" presStyleCnt="0"/>
      <dgm:spPr/>
    </dgm:pt>
    <dgm:pt modelId="{934FF30C-F5C2-4075-980C-792EABDA984C}" type="pres">
      <dgm:prSet presAssocID="{4CF3C974-16B2-4DAC-87DC-7CB13FEBF461}" presName="childRec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6FC68D0A-A03F-4CD9-9437-CB385BF52A6D}" type="pres">
      <dgm:prSet presAssocID="{4CF3C974-16B2-4DAC-87DC-7CB13FEBF461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C99C9882-884F-4FB2-A335-E1FFDC35C54E}" type="pres">
      <dgm:prSet presAssocID="{4CF3C974-16B2-4DAC-87DC-7CB13FEBF461}" presName="parentRect" presStyleLbl="alignNode1" presStyleIdx="2" presStyleCnt="3"/>
      <dgm:spPr/>
      <dgm:t>
        <a:bodyPr/>
        <a:lstStyle/>
        <a:p>
          <a:endParaRPr lang="es-SV"/>
        </a:p>
      </dgm:t>
    </dgm:pt>
    <dgm:pt modelId="{73B64228-EE7D-47CC-A081-457FBDB5E465}" type="pres">
      <dgm:prSet presAssocID="{4CF3C974-16B2-4DAC-87DC-7CB13FEBF461}" presName="adorn" presStyleLbl="fgAccFollowNode1" presStyleIdx="2" presStyleCnt="3" custScaleX="221573" custScaleY="19435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9000" r="-29000"/>
          </a:stretch>
        </a:blipFill>
      </dgm:spPr>
    </dgm:pt>
  </dgm:ptLst>
  <dgm:cxnLst>
    <dgm:cxn modelId="{B26630E4-D4A4-400A-9B73-A6855549540E}" type="presOf" srcId="{BED259AC-74C6-42F9-8A41-F3AEBE0AD51E}" destId="{D667ACD6-0CF3-4462-BAD2-33E6494F7A22}" srcOrd="1" destOrd="0" presId="urn:microsoft.com/office/officeart/2005/8/layout/bList2"/>
    <dgm:cxn modelId="{802CA0C3-49F2-480F-BD2F-BAD3F1E4D2B9}" type="presOf" srcId="{BAF2B4EA-F119-4FED-BB42-ED2FC5D03707}" destId="{BF61DE17-8B08-4845-80B8-BFF96735BC4A}" srcOrd="0" destOrd="2" presId="urn:microsoft.com/office/officeart/2005/8/layout/bList2"/>
    <dgm:cxn modelId="{D0939EA3-A55A-4962-83EB-AECC562BFCD2}" srcId="{4DE858CE-05F2-4DA8-B51F-37523B68ECC1}" destId="{4CF3C974-16B2-4DAC-87DC-7CB13FEBF461}" srcOrd="2" destOrd="0" parTransId="{0EDCEBB8-1A9C-45CD-9D84-D20B74840C13}" sibTransId="{906E5169-853A-4904-804B-D4F5E0C8F9EB}"/>
    <dgm:cxn modelId="{40B76617-24D7-43EC-B05D-9AD8A1BE38DC}" type="presOf" srcId="{2725A34D-96BB-4F15-800C-40D59DED7B3F}" destId="{075CE425-F198-45CC-8733-523629454DEF}" srcOrd="0" destOrd="0" presId="urn:microsoft.com/office/officeart/2005/8/layout/bList2"/>
    <dgm:cxn modelId="{0709BF5F-15F5-49DE-BA94-8598BB14320A}" srcId="{2725A34D-96BB-4F15-800C-40D59DED7B3F}" destId="{5E300486-F425-4ACC-8CA7-7E3979A29B79}" srcOrd="3" destOrd="0" parTransId="{13AD49E7-6323-4A88-A822-B9E5FC76F308}" sibTransId="{7D466D6B-4996-461F-B3EE-73116D2A2121}"/>
    <dgm:cxn modelId="{AAF4AFD2-490E-40AB-9375-3D6C79333B35}" type="presOf" srcId="{5E300486-F425-4ACC-8CA7-7E3979A29B79}" destId="{BF61DE17-8B08-4845-80B8-BFF96735BC4A}" srcOrd="0" destOrd="3" presId="urn:microsoft.com/office/officeart/2005/8/layout/bList2"/>
    <dgm:cxn modelId="{18335FCD-595E-422F-9873-3BAEFF060EA6}" type="presOf" srcId="{4CF3C974-16B2-4DAC-87DC-7CB13FEBF461}" destId="{6FC68D0A-A03F-4CD9-9437-CB385BF52A6D}" srcOrd="0" destOrd="0" presId="urn:microsoft.com/office/officeart/2005/8/layout/bList2"/>
    <dgm:cxn modelId="{13697B7E-F07B-4540-891F-CE45958E2616}" type="presOf" srcId="{F7B1B8CE-60FA-4562-A233-69A9F16CDC83}" destId="{FBADF1D3-5CF6-47D3-9A46-271ED7FEBA8A}" srcOrd="0" destOrd="0" presId="urn:microsoft.com/office/officeart/2005/8/layout/bList2"/>
    <dgm:cxn modelId="{B9167134-B30C-4D13-95AB-444076CB7C17}" type="presOf" srcId="{7F09637F-7AE8-4AC5-A123-5CA7FABE30FD}" destId="{934FF30C-F5C2-4075-980C-792EABDA984C}" srcOrd="0" destOrd="2" presId="urn:microsoft.com/office/officeart/2005/8/layout/bList2"/>
    <dgm:cxn modelId="{14C52481-7E12-4790-BF94-4C8E79573C91}" type="presOf" srcId="{4CF3C974-16B2-4DAC-87DC-7CB13FEBF461}" destId="{C99C9882-884F-4FB2-A335-E1FFDC35C54E}" srcOrd="1" destOrd="0" presId="urn:microsoft.com/office/officeart/2005/8/layout/bList2"/>
    <dgm:cxn modelId="{9D018713-B01C-40BF-9ABF-542306F49AE6}" type="presOf" srcId="{698EC2D5-7150-4647-A0DD-C4828401D0AB}" destId="{934FF30C-F5C2-4075-980C-792EABDA984C}" srcOrd="0" destOrd="0" presId="urn:microsoft.com/office/officeart/2005/8/layout/bList2"/>
    <dgm:cxn modelId="{44AE733B-704B-40DF-B474-C7518464A338}" srcId="{4CF3C974-16B2-4DAC-87DC-7CB13FEBF461}" destId="{7F09637F-7AE8-4AC5-A123-5CA7FABE30FD}" srcOrd="2" destOrd="0" parTransId="{68B102B1-B3DC-496E-AE12-FDE448F5CB2B}" sibTransId="{6389E8A7-EB7F-4C5D-9BBC-853F0C4140D3}"/>
    <dgm:cxn modelId="{1EE4F80A-91CA-41AD-8EAB-5FCD5A95FD60}" srcId="{2725A34D-96BB-4F15-800C-40D59DED7B3F}" destId="{BAF2B4EA-F119-4FED-BB42-ED2FC5D03707}" srcOrd="2" destOrd="0" parTransId="{A4226909-A471-4765-87F2-6066732E7EB7}" sibTransId="{9F844BF3-382D-48DA-974E-C9CC88B56AB2}"/>
    <dgm:cxn modelId="{3027BCC4-C03D-4A27-AFEA-1C80F1084F3C}" type="presOf" srcId="{A9986024-5CAF-4593-9ECA-5616C7F07235}" destId="{97408CC5-2308-4A69-B048-D31ECF89CFCC}" srcOrd="0" destOrd="1" presId="urn:microsoft.com/office/officeart/2005/8/layout/bList2"/>
    <dgm:cxn modelId="{5393063C-7B2C-4C87-86DA-F996104B91FC}" srcId="{2725A34D-96BB-4F15-800C-40D59DED7B3F}" destId="{3C1D6292-8195-4F8D-A59D-63BDB2043D52}" srcOrd="1" destOrd="0" parTransId="{2F367D2E-18DD-4A76-A691-53451999B885}" sibTransId="{467135CE-9EDF-43CA-BCF6-3B033ED1B8F0}"/>
    <dgm:cxn modelId="{FF2EFA3B-3889-41C0-9997-3342A096EEB2}" type="presOf" srcId="{CB7D59E9-C406-427C-B1DA-27F895FBF7FD}" destId="{BF61DE17-8B08-4845-80B8-BFF96735BC4A}" srcOrd="0" destOrd="0" presId="urn:microsoft.com/office/officeart/2005/8/layout/bList2"/>
    <dgm:cxn modelId="{4A8572AD-4C2F-48B9-A949-BEFDD125A3C5}" type="presOf" srcId="{954F8966-4831-4B11-A490-7C18594B3A1C}" destId="{E4A16CCE-9461-44F6-A7AB-769ADF4FC81F}" srcOrd="0" destOrd="0" presId="urn:microsoft.com/office/officeart/2005/8/layout/bList2"/>
    <dgm:cxn modelId="{65344F00-EA6D-48D4-8D79-5B580AFD420B}" srcId="{2725A34D-96BB-4F15-800C-40D59DED7B3F}" destId="{CB7D59E9-C406-427C-B1DA-27F895FBF7FD}" srcOrd="0" destOrd="0" parTransId="{2CA6C58D-5282-482D-910C-4CB870F49D63}" sibTransId="{FE288B99-7B8F-45ED-9643-C49CA935D45F}"/>
    <dgm:cxn modelId="{D13116F5-D035-43DF-80D0-1E35A88815F1}" srcId="{4DE858CE-05F2-4DA8-B51F-37523B68ECC1}" destId="{2725A34D-96BB-4F15-800C-40D59DED7B3F}" srcOrd="1" destOrd="0" parTransId="{B6C48AA9-3ED2-4C33-AF0F-323DF77BB2AC}" sibTransId="{954F8966-4831-4B11-A490-7C18594B3A1C}"/>
    <dgm:cxn modelId="{582DDF83-FA96-4E2F-AA6F-FF21F1C1C596}" type="presOf" srcId="{2725A34D-96BB-4F15-800C-40D59DED7B3F}" destId="{B72438C0-A294-46B2-A700-FFF352D16148}" srcOrd="1" destOrd="0" presId="urn:microsoft.com/office/officeart/2005/8/layout/bList2"/>
    <dgm:cxn modelId="{E6EEA113-E649-4197-B9DF-AC9CE766F2A5}" type="presOf" srcId="{829CFE6B-3732-423E-BFF7-3C617AF1F513}" destId="{97408CC5-2308-4A69-B048-D31ECF89CFCC}" srcOrd="0" destOrd="0" presId="urn:microsoft.com/office/officeart/2005/8/layout/bList2"/>
    <dgm:cxn modelId="{1F5F1AC0-D443-4BE5-9D18-2D17590BF871}" srcId="{4CF3C974-16B2-4DAC-87DC-7CB13FEBF461}" destId="{698EC2D5-7150-4647-A0DD-C4828401D0AB}" srcOrd="0" destOrd="0" parTransId="{D8F0200A-0442-48C7-AC20-DB24768B6E75}" sibTransId="{5402048A-53F4-4122-9206-60CA36CEAB5C}"/>
    <dgm:cxn modelId="{BCB8950F-ACD0-4FBF-B57A-1A4A3A03489F}" type="presOf" srcId="{4DE858CE-05F2-4DA8-B51F-37523B68ECC1}" destId="{6E2A225A-64F9-4721-8C62-0061896064EF}" srcOrd="0" destOrd="0" presId="urn:microsoft.com/office/officeart/2005/8/layout/bList2"/>
    <dgm:cxn modelId="{5B30A524-74C9-4D76-9BC3-B779EAA5C355}" type="presOf" srcId="{BED259AC-74C6-42F9-8A41-F3AEBE0AD51E}" destId="{347E0036-B61D-47BA-AB7D-193D835F9E9F}" srcOrd="0" destOrd="0" presId="urn:microsoft.com/office/officeart/2005/8/layout/bList2"/>
    <dgm:cxn modelId="{FDDABA5B-EC17-4184-B7BC-6ADB7C210A0D}" type="presOf" srcId="{B908B0B6-DBC8-4046-A621-ADEA0B5180B8}" destId="{934FF30C-F5C2-4075-980C-792EABDA984C}" srcOrd="0" destOrd="1" presId="urn:microsoft.com/office/officeart/2005/8/layout/bList2"/>
    <dgm:cxn modelId="{F67D356C-0855-4D32-AA8E-83D1D2E71A66}" srcId="{4DE858CE-05F2-4DA8-B51F-37523B68ECC1}" destId="{BED259AC-74C6-42F9-8A41-F3AEBE0AD51E}" srcOrd="0" destOrd="0" parTransId="{7EA43179-518B-49C3-AD58-B6CAB137B726}" sibTransId="{F7B1B8CE-60FA-4562-A233-69A9F16CDC83}"/>
    <dgm:cxn modelId="{7AAA0FD2-433F-4B10-BB34-5834F885A228}" srcId="{BED259AC-74C6-42F9-8A41-F3AEBE0AD51E}" destId="{829CFE6B-3732-423E-BFF7-3C617AF1F513}" srcOrd="0" destOrd="0" parTransId="{0CCBEB35-E84E-4FE7-8DAC-6ACE7796AE78}" sibTransId="{75B0B992-8BB0-4906-9C1E-E73233202828}"/>
    <dgm:cxn modelId="{EBABB8A1-C15A-458B-BA0F-766FA5635972}" type="presOf" srcId="{3C1D6292-8195-4F8D-A59D-63BDB2043D52}" destId="{BF61DE17-8B08-4845-80B8-BFF96735BC4A}" srcOrd="0" destOrd="1" presId="urn:microsoft.com/office/officeart/2005/8/layout/bList2"/>
    <dgm:cxn modelId="{1F40EC45-EB7C-49C3-96B1-5A518893C709}" srcId="{4CF3C974-16B2-4DAC-87DC-7CB13FEBF461}" destId="{B908B0B6-DBC8-4046-A621-ADEA0B5180B8}" srcOrd="1" destOrd="0" parTransId="{4D8089DD-FAFB-47AE-8B64-891156F2C98B}" sibTransId="{163CA28D-44D6-4B1B-9C29-169E28E3BD7B}"/>
    <dgm:cxn modelId="{3C4E901E-2E46-4EC4-BD2C-5BA4D41E0776}" srcId="{BED259AC-74C6-42F9-8A41-F3AEBE0AD51E}" destId="{A9986024-5CAF-4593-9ECA-5616C7F07235}" srcOrd="1" destOrd="0" parTransId="{D7A26926-BD69-4AF3-88EE-44E668C0E754}" sibTransId="{C8BDAC60-F901-45E6-AA0C-2A5ED4C4C804}"/>
    <dgm:cxn modelId="{0542BFB4-C71B-468F-85EC-6706B6221C19}" type="presParOf" srcId="{6E2A225A-64F9-4721-8C62-0061896064EF}" destId="{6E71F13E-DA27-4992-916F-DB3FE07F10BD}" srcOrd="0" destOrd="0" presId="urn:microsoft.com/office/officeart/2005/8/layout/bList2"/>
    <dgm:cxn modelId="{16B7EE49-7B76-43D8-AAB7-5E7894B9AC12}" type="presParOf" srcId="{6E71F13E-DA27-4992-916F-DB3FE07F10BD}" destId="{97408CC5-2308-4A69-B048-D31ECF89CFCC}" srcOrd="0" destOrd="0" presId="urn:microsoft.com/office/officeart/2005/8/layout/bList2"/>
    <dgm:cxn modelId="{D28C39E3-8DDC-4AAA-B70B-B5F611604FD8}" type="presParOf" srcId="{6E71F13E-DA27-4992-916F-DB3FE07F10BD}" destId="{347E0036-B61D-47BA-AB7D-193D835F9E9F}" srcOrd="1" destOrd="0" presId="urn:microsoft.com/office/officeart/2005/8/layout/bList2"/>
    <dgm:cxn modelId="{84ECF2A5-FF43-47EE-87F2-FBE25662AE8A}" type="presParOf" srcId="{6E71F13E-DA27-4992-916F-DB3FE07F10BD}" destId="{D667ACD6-0CF3-4462-BAD2-33E6494F7A22}" srcOrd="2" destOrd="0" presId="urn:microsoft.com/office/officeart/2005/8/layout/bList2"/>
    <dgm:cxn modelId="{638D2463-1C0E-48D4-91F7-6045C78C6278}" type="presParOf" srcId="{6E71F13E-DA27-4992-916F-DB3FE07F10BD}" destId="{E47F1B61-4FBA-47C7-B43B-5E3F67223BBB}" srcOrd="3" destOrd="0" presId="urn:microsoft.com/office/officeart/2005/8/layout/bList2"/>
    <dgm:cxn modelId="{FF66F5DF-DF55-4810-AACF-7810FA098927}" type="presParOf" srcId="{6E2A225A-64F9-4721-8C62-0061896064EF}" destId="{FBADF1D3-5CF6-47D3-9A46-271ED7FEBA8A}" srcOrd="1" destOrd="0" presId="urn:microsoft.com/office/officeart/2005/8/layout/bList2"/>
    <dgm:cxn modelId="{004D7CF5-FD08-4A41-BDE1-BB9D765677D9}" type="presParOf" srcId="{6E2A225A-64F9-4721-8C62-0061896064EF}" destId="{F7A359FC-F4FC-46ED-ADEB-2652BBF83E9E}" srcOrd="2" destOrd="0" presId="urn:microsoft.com/office/officeart/2005/8/layout/bList2"/>
    <dgm:cxn modelId="{3FCB1332-CC38-4520-A9C7-A909527DF297}" type="presParOf" srcId="{F7A359FC-F4FC-46ED-ADEB-2652BBF83E9E}" destId="{BF61DE17-8B08-4845-80B8-BFF96735BC4A}" srcOrd="0" destOrd="0" presId="urn:microsoft.com/office/officeart/2005/8/layout/bList2"/>
    <dgm:cxn modelId="{62F5EC76-F432-4A43-AAE7-82C419C80F17}" type="presParOf" srcId="{F7A359FC-F4FC-46ED-ADEB-2652BBF83E9E}" destId="{075CE425-F198-45CC-8733-523629454DEF}" srcOrd="1" destOrd="0" presId="urn:microsoft.com/office/officeart/2005/8/layout/bList2"/>
    <dgm:cxn modelId="{B9A46F02-C8E4-4C94-B338-258FA9EC0AA4}" type="presParOf" srcId="{F7A359FC-F4FC-46ED-ADEB-2652BBF83E9E}" destId="{B72438C0-A294-46B2-A700-FFF352D16148}" srcOrd="2" destOrd="0" presId="urn:microsoft.com/office/officeart/2005/8/layout/bList2"/>
    <dgm:cxn modelId="{202156BD-47E6-47DF-98A4-2142568AFBC3}" type="presParOf" srcId="{F7A359FC-F4FC-46ED-ADEB-2652BBF83E9E}" destId="{89AE31DF-5D56-4B44-8EE0-B5AE98497818}" srcOrd="3" destOrd="0" presId="urn:microsoft.com/office/officeart/2005/8/layout/bList2"/>
    <dgm:cxn modelId="{37C1169D-82BC-4FFE-A66E-9737E7BD06A7}" type="presParOf" srcId="{6E2A225A-64F9-4721-8C62-0061896064EF}" destId="{E4A16CCE-9461-44F6-A7AB-769ADF4FC81F}" srcOrd="3" destOrd="0" presId="urn:microsoft.com/office/officeart/2005/8/layout/bList2"/>
    <dgm:cxn modelId="{AA32AF5C-C1E2-4AD2-97D5-B907D2559B37}" type="presParOf" srcId="{6E2A225A-64F9-4721-8C62-0061896064EF}" destId="{46838782-C4E5-4381-8A70-8F982C5C025A}" srcOrd="4" destOrd="0" presId="urn:microsoft.com/office/officeart/2005/8/layout/bList2"/>
    <dgm:cxn modelId="{EE602EA1-92DE-420E-87D3-82C3D699D091}" type="presParOf" srcId="{46838782-C4E5-4381-8A70-8F982C5C025A}" destId="{934FF30C-F5C2-4075-980C-792EABDA984C}" srcOrd="0" destOrd="0" presId="urn:microsoft.com/office/officeart/2005/8/layout/bList2"/>
    <dgm:cxn modelId="{28E25AC6-C7E6-43E8-955A-F62CF4D326DB}" type="presParOf" srcId="{46838782-C4E5-4381-8A70-8F982C5C025A}" destId="{6FC68D0A-A03F-4CD9-9437-CB385BF52A6D}" srcOrd="1" destOrd="0" presId="urn:microsoft.com/office/officeart/2005/8/layout/bList2"/>
    <dgm:cxn modelId="{1CD56C8F-EC8C-41E7-A772-E315E4AFD503}" type="presParOf" srcId="{46838782-C4E5-4381-8A70-8F982C5C025A}" destId="{C99C9882-884F-4FB2-A335-E1FFDC35C54E}" srcOrd="2" destOrd="0" presId="urn:microsoft.com/office/officeart/2005/8/layout/bList2"/>
    <dgm:cxn modelId="{716E4729-23A1-41F4-AE07-5AD19FF52A6F}" type="presParOf" srcId="{46838782-C4E5-4381-8A70-8F982C5C025A}" destId="{73B64228-EE7D-47CC-A081-457FBDB5E465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D95BC5-F0AC-4C32-8B9A-3F9741FCDBEF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SV"/>
        </a:p>
      </dgm:t>
    </dgm:pt>
    <dgm:pt modelId="{FE4A120C-A538-462E-B4FC-E54B458A6C74}">
      <dgm:prSet phldrT="[Texto]"/>
      <dgm:spPr/>
      <dgm:t>
        <a:bodyPr/>
        <a:lstStyle/>
        <a:p>
          <a:r>
            <a:rPr lang="es-SV" dirty="0" smtClean="0"/>
            <a:t>Activa</a:t>
          </a:r>
          <a:endParaRPr lang="es-SV" dirty="0"/>
        </a:p>
      </dgm:t>
    </dgm:pt>
    <dgm:pt modelId="{0B8CF0E7-3DF0-451E-9680-0D8E21B9858D}" type="parTrans" cxnId="{F19923F5-8F06-41B5-9142-151E46F5866F}">
      <dgm:prSet/>
      <dgm:spPr/>
      <dgm:t>
        <a:bodyPr/>
        <a:lstStyle/>
        <a:p>
          <a:endParaRPr lang="es-SV"/>
        </a:p>
      </dgm:t>
    </dgm:pt>
    <dgm:pt modelId="{F2CA412D-9521-4324-9E39-A31DE0D15B01}" type="sibTrans" cxnId="{F19923F5-8F06-41B5-9142-151E46F5866F}">
      <dgm:prSet/>
      <dgm:spPr/>
      <dgm:t>
        <a:bodyPr/>
        <a:lstStyle/>
        <a:p>
          <a:endParaRPr lang="es-SV"/>
        </a:p>
      </dgm:t>
    </dgm:pt>
    <dgm:pt modelId="{93DA819D-CD63-41C7-9262-6F558412A6BB}">
      <dgm:prSet phldrT="[Texto]"/>
      <dgm:spPr/>
      <dgm:t>
        <a:bodyPr/>
        <a:lstStyle/>
        <a:p>
          <a:r>
            <a:rPr lang="es-SV" dirty="0" smtClean="0"/>
            <a:t>Aprender Haciendo</a:t>
          </a:r>
          <a:endParaRPr lang="es-SV" dirty="0"/>
        </a:p>
      </dgm:t>
    </dgm:pt>
    <dgm:pt modelId="{95F1C172-0A83-4E49-A0AA-E09C2FA73B03}" type="parTrans" cxnId="{A0C05C4C-93FA-420C-B5EA-F25109C42007}">
      <dgm:prSet/>
      <dgm:spPr/>
      <dgm:t>
        <a:bodyPr/>
        <a:lstStyle/>
        <a:p>
          <a:endParaRPr lang="es-SV"/>
        </a:p>
      </dgm:t>
    </dgm:pt>
    <dgm:pt modelId="{339BADBD-0812-4301-99F0-0669193F11BC}" type="sibTrans" cxnId="{A0C05C4C-93FA-420C-B5EA-F25109C42007}">
      <dgm:prSet/>
      <dgm:spPr/>
      <dgm:t>
        <a:bodyPr/>
        <a:lstStyle/>
        <a:p>
          <a:endParaRPr lang="es-SV"/>
        </a:p>
      </dgm:t>
    </dgm:pt>
    <dgm:pt modelId="{78BB48CE-70AC-4067-B54A-3616CF6C4690}">
      <dgm:prSet phldrT="[Texto]"/>
      <dgm:spPr/>
      <dgm:t>
        <a:bodyPr/>
        <a:lstStyle/>
        <a:p>
          <a:r>
            <a:rPr lang="es-SV" dirty="0" smtClean="0"/>
            <a:t>Pertinente</a:t>
          </a:r>
          <a:endParaRPr lang="es-SV" dirty="0"/>
        </a:p>
      </dgm:t>
    </dgm:pt>
    <dgm:pt modelId="{5067C129-5549-4ED5-AA8C-D81106D2A184}" type="parTrans" cxnId="{B40FBF39-B3FE-4589-8BB9-E63D37B7D311}">
      <dgm:prSet/>
      <dgm:spPr/>
      <dgm:t>
        <a:bodyPr/>
        <a:lstStyle/>
        <a:p>
          <a:endParaRPr lang="es-SV"/>
        </a:p>
      </dgm:t>
    </dgm:pt>
    <dgm:pt modelId="{6D480065-11AD-49BD-8BF9-358AC9C17EEB}" type="sibTrans" cxnId="{B40FBF39-B3FE-4589-8BB9-E63D37B7D311}">
      <dgm:prSet/>
      <dgm:spPr/>
      <dgm:t>
        <a:bodyPr/>
        <a:lstStyle/>
        <a:p>
          <a:endParaRPr lang="es-SV"/>
        </a:p>
      </dgm:t>
    </dgm:pt>
    <dgm:pt modelId="{E3B7B65C-2CC1-4D22-BE43-62E5B074E700}">
      <dgm:prSet phldrT="[Texto]"/>
      <dgm:spPr/>
      <dgm:t>
        <a:bodyPr/>
        <a:lstStyle/>
        <a:p>
          <a:r>
            <a:rPr lang="es-SV" dirty="0" smtClean="0"/>
            <a:t>Vinculación con la realidad social y laboral</a:t>
          </a:r>
          <a:endParaRPr lang="es-SV" dirty="0"/>
        </a:p>
      </dgm:t>
    </dgm:pt>
    <dgm:pt modelId="{2CFC033F-61FB-45D9-9D27-A664C836317B}" type="parTrans" cxnId="{C20AF902-F0CE-4F6D-9E03-A37625B5CDDB}">
      <dgm:prSet/>
      <dgm:spPr/>
      <dgm:t>
        <a:bodyPr/>
        <a:lstStyle/>
        <a:p>
          <a:endParaRPr lang="es-SV"/>
        </a:p>
      </dgm:t>
    </dgm:pt>
    <dgm:pt modelId="{755F0C48-5507-4BB3-9BC4-13D7081D8D79}" type="sibTrans" cxnId="{C20AF902-F0CE-4F6D-9E03-A37625B5CDDB}">
      <dgm:prSet/>
      <dgm:spPr/>
      <dgm:t>
        <a:bodyPr/>
        <a:lstStyle/>
        <a:p>
          <a:endParaRPr lang="es-SV"/>
        </a:p>
      </dgm:t>
    </dgm:pt>
    <dgm:pt modelId="{BA8E1E53-60FA-4021-83D4-0EE6376B35DB}">
      <dgm:prSet phldrT="[Texto]"/>
      <dgm:spPr/>
      <dgm:t>
        <a:bodyPr/>
        <a:lstStyle/>
        <a:p>
          <a:r>
            <a:rPr lang="es-SV" dirty="0" smtClean="0"/>
            <a:t>Significativa</a:t>
          </a:r>
          <a:endParaRPr lang="es-SV" dirty="0"/>
        </a:p>
      </dgm:t>
    </dgm:pt>
    <dgm:pt modelId="{B44E496F-80CC-4E82-8AC0-E4F0A2D0BBBD}" type="parTrans" cxnId="{F01821D7-E286-453A-A9B0-87574DBC5EAA}">
      <dgm:prSet/>
      <dgm:spPr/>
      <dgm:t>
        <a:bodyPr/>
        <a:lstStyle/>
        <a:p>
          <a:endParaRPr lang="es-SV"/>
        </a:p>
      </dgm:t>
    </dgm:pt>
    <dgm:pt modelId="{51069F95-27B1-4458-AA84-F9D83005385A}" type="sibTrans" cxnId="{F01821D7-E286-453A-A9B0-87574DBC5EAA}">
      <dgm:prSet/>
      <dgm:spPr/>
      <dgm:t>
        <a:bodyPr/>
        <a:lstStyle/>
        <a:p>
          <a:endParaRPr lang="es-SV"/>
        </a:p>
      </dgm:t>
    </dgm:pt>
    <dgm:pt modelId="{E349F71D-819C-4A8B-B650-4332AB322320}">
      <dgm:prSet phldrT="[Texto]"/>
      <dgm:spPr/>
      <dgm:t>
        <a:bodyPr/>
        <a:lstStyle/>
        <a:p>
          <a:r>
            <a:rPr lang="es-SV" dirty="0" smtClean="0"/>
            <a:t>El participante aplica en el medio lo aprendido</a:t>
          </a:r>
          <a:endParaRPr lang="es-SV" dirty="0"/>
        </a:p>
      </dgm:t>
    </dgm:pt>
    <dgm:pt modelId="{5091313C-45EE-480C-96A3-A2D136D79BBE}" type="parTrans" cxnId="{42230324-36E7-4372-A398-04D89CFE4EF6}">
      <dgm:prSet/>
      <dgm:spPr/>
      <dgm:t>
        <a:bodyPr/>
        <a:lstStyle/>
        <a:p>
          <a:endParaRPr lang="es-SV"/>
        </a:p>
      </dgm:t>
    </dgm:pt>
    <dgm:pt modelId="{CE797AEE-74A4-4925-8CF1-BF8640231171}" type="sibTrans" cxnId="{42230324-36E7-4372-A398-04D89CFE4EF6}">
      <dgm:prSet/>
      <dgm:spPr/>
      <dgm:t>
        <a:bodyPr/>
        <a:lstStyle/>
        <a:p>
          <a:endParaRPr lang="es-SV"/>
        </a:p>
      </dgm:t>
    </dgm:pt>
    <dgm:pt modelId="{41010007-2E1C-46E2-84BA-FE0534BC87CB}" type="pres">
      <dgm:prSet presAssocID="{90D95BC5-F0AC-4C32-8B9A-3F9741FCDBEF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SV"/>
        </a:p>
      </dgm:t>
    </dgm:pt>
    <dgm:pt modelId="{0E74F785-CF14-4C00-87D0-84B22FDB6936}" type="pres">
      <dgm:prSet presAssocID="{FE4A120C-A538-462E-B4FC-E54B458A6C74}" presName="composite" presStyleCnt="0"/>
      <dgm:spPr/>
    </dgm:pt>
    <dgm:pt modelId="{91818F1A-6EBA-4089-9667-8BDD20956182}" type="pres">
      <dgm:prSet presAssocID="{FE4A120C-A538-462E-B4FC-E54B458A6C74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455A1DAB-7D8E-4799-9484-C15327F8952D}" type="pres">
      <dgm:prSet presAssocID="{FE4A120C-A538-462E-B4FC-E54B458A6C74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D22992C5-97FF-4CAE-8A9C-DC56E57CC4E2}" type="pres">
      <dgm:prSet presAssocID="{FE4A120C-A538-462E-B4FC-E54B458A6C74}" presName="BalanceSpacing" presStyleCnt="0"/>
      <dgm:spPr/>
    </dgm:pt>
    <dgm:pt modelId="{D3622F23-3008-4F9B-9B11-44DDEDEF0D24}" type="pres">
      <dgm:prSet presAssocID="{FE4A120C-A538-462E-B4FC-E54B458A6C74}" presName="BalanceSpacing1" presStyleCnt="0"/>
      <dgm:spPr/>
    </dgm:pt>
    <dgm:pt modelId="{8B46D5F9-A721-4FF9-A84D-5D7D452E8767}" type="pres">
      <dgm:prSet presAssocID="{F2CA412D-9521-4324-9E39-A31DE0D15B01}" presName="Accent1Text" presStyleLbl="node1" presStyleIdx="1" presStyleCnt="6"/>
      <dgm:spPr/>
      <dgm:t>
        <a:bodyPr/>
        <a:lstStyle/>
        <a:p>
          <a:endParaRPr lang="es-SV"/>
        </a:p>
      </dgm:t>
    </dgm:pt>
    <dgm:pt modelId="{F1DBB5E8-593E-4D59-B544-656481FFC3CF}" type="pres">
      <dgm:prSet presAssocID="{F2CA412D-9521-4324-9E39-A31DE0D15B01}" presName="spaceBetweenRectangles" presStyleCnt="0"/>
      <dgm:spPr/>
    </dgm:pt>
    <dgm:pt modelId="{690979A8-B3CF-4729-9E21-391BAFB49FC0}" type="pres">
      <dgm:prSet presAssocID="{78BB48CE-70AC-4067-B54A-3616CF6C4690}" presName="composite" presStyleCnt="0"/>
      <dgm:spPr/>
    </dgm:pt>
    <dgm:pt modelId="{DD59BA04-3361-4EAE-B82D-A609A698AA8B}" type="pres">
      <dgm:prSet presAssocID="{78BB48CE-70AC-4067-B54A-3616CF6C4690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CA421DDE-1290-46F2-A0E7-C029992901C0}" type="pres">
      <dgm:prSet presAssocID="{78BB48CE-70AC-4067-B54A-3616CF6C4690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0BF204C-87F7-4A5E-965B-103D95CC3E7A}" type="pres">
      <dgm:prSet presAssocID="{78BB48CE-70AC-4067-B54A-3616CF6C4690}" presName="BalanceSpacing" presStyleCnt="0"/>
      <dgm:spPr/>
    </dgm:pt>
    <dgm:pt modelId="{BDD889E3-2898-4DAF-A98E-F70B9565C59F}" type="pres">
      <dgm:prSet presAssocID="{78BB48CE-70AC-4067-B54A-3616CF6C4690}" presName="BalanceSpacing1" presStyleCnt="0"/>
      <dgm:spPr/>
    </dgm:pt>
    <dgm:pt modelId="{FC9EAF3C-FA78-418B-B9E2-3E31E6A55752}" type="pres">
      <dgm:prSet presAssocID="{6D480065-11AD-49BD-8BF9-358AC9C17EEB}" presName="Accent1Text" presStyleLbl="node1" presStyleIdx="3" presStyleCnt="6"/>
      <dgm:spPr/>
      <dgm:t>
        <a:bodyPr/>
        <a:lstStyle/>
        <a:p>
          <a:endParaRPr lang="es-SV"/>
        </a:p>
      </dgm:t>
    </dgm:pt>
    <dgm:pt modelId="{7FBBA3C5-DD78-4B5E-8DF8-ACFDB3E5E352}" type="pres">
      <dgm:prSet presAssocID="{6D480065-11AD-49BD-8BF9-358AC9C17EEB}" presName="spaceBetweenRectangles" presStyleCnt="0"/>
      <dgm:spPr/>
    </dgm:pt>
    <dgm:pt modelId="{899AD0E5-045B-4F45-8274-677C817BA843}" type="pres">
      <dgm:prSet presAssocID="{BA8E1E53-60FA-4021-83D4-0EE6376B35DB}" presName="composite" presStyleCnt="0"/>
      <dgm:spPr/>
    </dgm:pt>
    <dgm:pt modelId="{674D97F0-59DF-4B39-A52D-D01219ABFED7}" type="pres">
      <dgm:prSet presAssocID="{BA8E1E53-60FA-4021-83D4-0EE6376B35DB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F392366F-3536-4F92-ADCF-DCA3FDF03AC9}" type="pres">
      <dgm:prSet presAssocID="{BA8E1E53-60FA-4021-83D4-0EE6376B35DB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2AC91D0B-BF9A-42F8-9823-69C87E212EFB}" type="pres">
      <dgm:prSet presAssocID="{BA8E1E53-60FA-4021-83D4-0EE6376B35DB}" presName="BalanceSpacing" presStyleCnt="0"/>
      <dgm:spPr/>
    </dgm:pt>
    <dgm:pt modelId="{FE6AB29E-95A4-4064-BD52-217459E65E07}" type="pres">
      <dgm:prSet presAssocID="{BA8E1E53-60FA-4021-83D4-0EE6376B35DB}" presName="BalanceSpacing1" presStyleCnt="0"/>
      <dgm:spPr/>
    </dgm:pt>
    <dgm:pt modelId="{562E5FFB-F65A-4320-A269-A24354F3238F}" type="pres">
      <dgm:prSet presAssocID="{51069F95-27B1-4458-AA84-F9D83005385A}" presName="Accent1Text" presStyleLbl="node1" presStyleIdx="5" presStyleCnt="6"/>
      <dgm:spPr/>
      <dgm:t>
        <a:bodyPr/>
        <a:lstStyle/>
        <a:p>
          <a:endParaRPr lang="es-SV"/>
        </a:p>
      </dgm:t>
    </dgm:pt>
  </dgm:ptLst>
  <dgm:cxnLst>
    <dgm:cxn modelId="{F01821D7-E286-453A-A9B0-87574DBC5EAA}" srcId="{90D95BC5-F0AC-4C32-8B9A-3F9741FCDBEF}" destId="{BA8E1E53-60FA-4021-83D4-0EE6376B35DB}" srcOrd="2" destOrd="0" parTransId="{B44E496F-80CC-4E82-8AC0-E4F0A2D0BBBD}" sibTransId="{51069F95-27B1-4458-AA84-F9D83005385A}"/>
    <dgm:cxn modelId="{30734240-4489-4C62-A655-898375F55471}" type="presOf" srcId="{FE4A120C-A538-462E-B4FC-E54B458A6C74}" destId="{91818F1A-6EBA-4089-9667-8BDD20956182}" srcOrd="0" destOrd="0" presId="urn:microsoft.com/office/officeart/2008/layout/AlternatingHexagons"/>
    <dgm:cxn modelId="{C20AF902-F0CE-4F6D-9E03-A37625B5CDDB}" srcId="{78BB48CE-70AC-4067-B54A-3616CF6C4690}" destId="{E3B7B65C-2CC1-4D22-BE43-62E5B074E700}" srcOrd="0" destOrd="0" parTransId="{2CFC033F-61FB-45D9-9D27-A664C836317B}" sibTransId="{755F0C48-5507-4BB3-9BC4-13D7081D8D79}"/>
    <dgm:cxn modelId="{595CC0B6-82B0-4685-ABD4-5D103445158A}" type="presOf" srcId="{6D480065-11AD-49BD-8BF9-358AC9C17EEB}" destId="{FC9EAF3C-FA78-418B-B9E2-3E31E6A55752}" srcOrd="0" destOrd="0" presId="urn:microsoft.com/office/officeart/2008/layout/AlternatingHexagons"/>
    <dgm:cxn modelId="{2DA78713-0801-403E-86A7-9D702A53BB97}" type="presOf" srcId="{F2CA412D-9521-4324-9E39-A31DE0D15B01}" destId="{8B46D5F9-A721-4FF9-A84D-5D7D452E8767}" srcOrd="0" destOrd="0" presId="urn:microsoft.com/office/officeart/2008/layout/AlternatingHexagons"/>
    <dgm:cxn modelId="{B40FBF39-B3FE-4589-8BB9-E63D37B7D311}" srcId="{90D95BC5-F0AC-4C32-8B9A-3F9741FCDBEF}" destId="{78BB48CE-70AC-4067-B54A-3616CF6C4690}" srcOrd="1" destOrd="0" parTransId="{5067C129-5549-4ED5-AA8C-D81106D2A184}" sibTransId="{6D480065-11AD-49BD-8BF9-358AC9C17EEB}"/>
    <dgm:cxn modelId="{370826F3-A207-46A1-997B-83610D34C05E}" type="presOf" srcId="{51069F95-27B1-4458-AA84-F9D83005385A}" destId="{562E5FFB-F65A-4320-A269-A24354F3238F}" srcOrd="0" destOrd="0" presId="urn:microsoft.com/office/officeart/2008/layout/AlternatingHexagons"/>
    <dgm:cxn modelId="{F1CB5C46-E595-4E37-B20E-7B5CBE15B79F}" type="presOf" srcId="{E3B7B65C-2CC1-4D22-BE43-62E5B074E700}" destId="{CA421DDE-1290-46F2-A0E7-C029992901C0}" srcOrd="0" destOrd="0" presId="urn:microsoft.com/office/officeart/2008/layout/AlternatingHexagons"/>
    <dgm:cxn modelId="{8AC54B37-FF0E-4B04-9740-A3D2494DFCB7}" type="presOf" srcId="{90D95BC5-F0AC-4C32-8B9A-3F9741FCDBEF}" destId="{41010007-2E1C-46E2-84BA-FE0534BC87CB}" srcOrd="0" destOrd="0" presId="urn:microsoft.com/office/officeart/2008/layout/AlternatingHexagons"/>
    <dgm:cxn modelId="{F19923F5-8F06-41B5-9142-151E46F5866F}" srcId="{90D95BC5-F0AC-4C32-8B9A-3F9741FCDBEF}" destId="{FE4A120C-A538-462E-B4FC-E54B458A6C74}" srcOrd="0" destOrd="0" parTransId="{0B8CF0E7-3DF0-451E-9680-0D8E21B9858D}" sibTransId="{F2CA412D-9521-4324-9E39-A31DE0D15B01}"/>
    <dgm:cxn modelId="{8F8FF6E4-3E57-4049-B49A-8F80BB798158}" type="presOf" srcId="{BA8E1E53-60FA-4021-83D4-0EE6376B35DB}" destId="{674D97F0-59DF-4B39-A52D-D01219ABFED7}" srcOrd="0" destOrd="0" presId="urn:microsoft.com/office/officeart/2008/layout/AlternatingHexagons"/>
    <dgm:cxn modelId="{A0C05C4C-93FA-420C-B5EA-F25109C42007}" srcId="{FE4A120C-A538-462E-B4FC-E54B458A6C74}" destId="{93DA819D-CD63-41C7-9262-6F558412A6BB}" srcOrd="0" destOrd="0" parTransId="{95F1C172-0A83-4E49-A0AA-E09C2FA73B03}" sibTransId="{339BADBD-0812-4301-99F0-0669193F11BC}"/>
    <dgm:cxn modelId="{42230324-36E7-4372-A398-04D89CFE4EF6}" srcId="{BA8E1E53-60FA-4021-83D4-0EE6376B35DB}" destId="{E349F71D-819C-4A8B-B650-4332AB322320}" srcOrd="0" destOrd="0" parTransId="{5091313C-45EE-480C-96A3-A2D136D79BBE}" sibTransId="{CE797AEE-74A4-4925-8CF1-BF8640231171}"/>
    <dgm:cxn modelId="{495BF791-2896-4020-A4C5-4301BE559C3F}" type="presOf" srcId="{E349F71D-819C-4A8B-B650-4332AB322320}" destId="{F392366F-3536-4F92-ADCF-DCA3FDF03AC9}" srcOrd="0" destOrd="0" presId="urn:microsoft.com/office/officeart/2008/layout/AlternatingHexagons"/>
    <dgm:cxn modelId="{EE61E345-0F27-43D5-B0BB-1CD2565568D8}" type="presOf" srcId="{93DA819D-CD63-41C7-9262-6F558412A6BB}" destId="{455A1DAB-7D8E-4799-9484-C15327F8952D}" srcOrd="0" destOrd="0" presId="urn:microsoft.com/office/officeart/2008/layout/AlternatingHexagons"/>
    <dgm:cxn modelId="{C3DC5648-E03A-4AF1-8AFF-8FE3E361972B}" type="presOf" srcId="{78BB48CE-70AC-4067-B54A-3616CF6C4690}" destId="{DD59BA04-3361-4EAE-B82D-A609A698AA8B}" srcOrd="0" destOrd="0" presId="urn:microsoft.com/office/officeart/2008/layout/AlternatingHexagons"/>
    <dgm:cxn modelId="{6ABDB9EF-6DB0-48FC-9EC6-CE76E8D04C2D}" type="presParOf" srcId="{41010007-2E1C-46E2-84BA-FE0534BC87CB}" destId="{0E74F785-CF14-4C00-87D0-84B22FDB6936}" srcOrd="0" destOrd="0" presId="urn:microsoft.com/office/officeart/2008/layout/AlternatingHexagons"/>
    <dgm:cxn modelId="{17B2D0BA-BA71-4D27-972B-80022EDB13F3}" type="presParOf" srcId="{0E74F785-CF14-4C00-87D0-84B22FDB6936}" destId="{91818F1A-6EBA-4089-9667-8BDD20956182}" srcOrd="0" destOrd="0" presId="urn:microsoft.com/office/officeart/2008/layout/AlternatingHexagons"/>
    <dgm:cxn modelId="{3C795DF8-7E06-4254-A2BB-7938F032D7B2}" type="presParOf" srcId="{0E74F785-CF14-4C00-87D0-84B22FDB6936}" destId="{455A1DAB-7D8E-4799-9484-C15327F8952D}" srcOrd="1" destOrd="0" presId="urn:microsoft.com/office/officeart/2008/layout/AlternatingHexagons"/>
    <dgm:cxn modelId="{F77A2AA8-CBBC-407A-BFC4-D63DE9369276}" type="presParOf" srcId="{0E74F785-CF14-4C00-87D0-84B22FDB6936}" destId="{D22992C5-97FF-4CAE-8A9C-DC56E57CC4E2}" srcOrd="2" destOrd="0" presId="urn:microsoft.com/office/officeart/2008/layout/AlternatingHexagons"/>
    <dgm:cxn modelId="{7EE07C61-918B-445F-B65B-3379B74C3719}" type="presParOf" srcId="{0E74F785-CF14-4C00-87D0-84B22FDB6936}" destId="{D3622F23-3008-4F9B-9B11-44DDEDEF0D24}" srcOrd="3" destOrd="0" presId="urn:microsoft.com/office/officeart/2008/layout/AlternatingHexagons"/>
    <dgm:cxn modelId="{19A056AC-76F9-4E5A-8E20-EB2D830F35E5}" type="presParOf" srcId="{0E74F785-CF14-4C00-87D0-84B22FDB6936}" destId="{8B46D5F9-A721-4FF9-A84D-5D7D452E8767}" srcOrd="4" destOrd="0" presId="urn:microsoft.com/office/officeart/2008/layout/AlternatingHexagons"/>
    <dgm:cxn modelId="{1C6F7514-D3CD-48CF-ABE4-1AA6AD8FCFC8}" type="presParOf" srcId="{41010007-2E1C-46E2-84BA-FE0534BC87CB}" destId="{F1DBB5E8-593E-4D59-B544-656481FFC3CF}" srcOrd="1" destOrd="0" presId="urn:microsoft.com/office/officeart/2008/layout/AlternatingHexagons"/>
    <dgm:cxn modelId="{F5F9E6B3-8A3D-4A7F-AD58-DB1BA0530DE9}" type="presParOf" srcId="{41010007-2E1C-46E2-84BA-FE0534BC87CB}" destId="{690979A8-B3CF-4729-9E21-391BAFB49FC0}" srcOrd="2" destOrd="0" presId="urn:microsoft.com/office/officeart/2008/layout/AlternatingHexagons"/>
    <dgm:cxn modelId="{9216987E-27A1-4605-828A-58A123495D7D}" type="presParOf" srcId="{690979A8-B3CF-4729-9E21-391BAFB49FC0}" destId="{DD59BA04-3361-4EAE-B82D-A609A698AA8B}" srcOrd="0" destOrd="0" presId="urn:microsoft.com/office/officeart/2008/layout/AlternatingHexagons"/>
    <dgm:cxn modelId="{CABBF2B6-CD26-4800-BA92-1AF64C729820}" type="presParOf" srcId="{690979A8-B3CF-4729-9E21-391BAFB49FC0}" destId="{CA421DDE-1290-46F2-A0E7-C029992901C0}" srcOrd="1" destOrd="0" presId="urn:microsoft.com/office/officeart/2008/layout/AlternatingHexagons"/>
    <dgm:cxn modelId="{A0E8B0C9-A69D-4AAB-B799-077EC85CD021}" type="presParOf" srcId="{690979A8-B3CF-4729-9E21-391BAFB49FC0}" destId="{10BF204C-87F7-4A5E-965B-103D95CC3E7A}" srcOrd="2" destOrd="0" presId="urn:microsoft.com/office/officeart/2008/layout/AlternatingHexagons"/>
    <dgm:cxn modelId="{5B99C8AA-C6EC-4B98-B0E0-67C00A7A6F17}" type="presParOf" srcId="{690979A8-B3CF-4729-9E21-391BAFB49FC0}" destId="{BDD889E3-2898-4DAF-A98E-F70B9565C59F}" srcOrd="3" destOrd="0" presId="urn:microsoft.com/office/officeart/2008/layout/AlternatingHexagons"/>
    <dgm:cxn modelId="{F58AA046-2229-4E7D-BFCD-71EF65BF12C0}" type="presParOf" srcId="{690979A8-B3CF-4729-9E21-391BAFB49FC0}" destId="{FC9EAF3C-FA78-418B-B9E2-3E31E6A55752}" srcOrd="4" destOrd="0" presId="urn:microsoft.com/office/officeart/2008/layout/AlternatingHexagons"/>
    <dgm:cxn modelId="{029BD518-7E78-4FF8-9117-92A3AB3472A9}" type="presParOf" srcId="{41010007-2E1C-46E2-84BA-FE0534BC87CB}" destId="{7FBBA3C5-DD78-4B5E-8DF8-ACFDB3E5E352}" srcOrd="3" destOrd="0" presId="urn:microsoft.com/office/officeart/2008/layout/AlternatingHexagons"/>
    <dgm:cxn modelId="{13DB8519-DBF9-4FF7-9979-66EAFC8A2BAB}" type="presParOf" srcId="{41010007-2E1C-46E2-84BA-FE0534BC87CB}" destId="{899AD0E5-045B-4F45-8274-677C817BA843}" srcOrd="4" destOrd="0" presId="urn:microsoft.com/office/officeart/2008/layout/AlternatingHexagons"/>
    <dgm:cxn modelId="{9911A26E-F6B3-40AD-A36C-E32950E777C7}" type="presParOf" srcId="{899AD0E5-045B-4F45-8274-677C817BA843}" destId="{674D97F0-59DF-4B39-A52D-D01219ABFED7}" srcOrd="0" destOrd="0" presId="urn:microsoft.com/office/officeart/2008/layout/AlternatingHexagons"/>
    <dgm:cxn modelId="{72860E13-753F-4E96-B1DD-4A13F156F2E3}" type="presParOf" srcId="{899AD0E5-045B-4F45-8274-677C817BA843}" destId="{F392366F-3536-4F92-ADCF-DCA3FDF03AC9}" srcOrd="1" destOrd="0" presId="urn:microsoft.com/office/officeart/2008/layout/AlternatingHexagons"/>
    <dgm:cxn modelId="{CC1AA75A-10C2-453D-BDF4-0FCF206D0A0D}" type="presParOf" srcId="{899AD0E5-045B-4F45-8274-677C817BA843}" destId="{2AC91D0B-BF9A-42F8-9823-69C87E212EFB}" srcOrd="2" destOrd="0" presId="urn:microsoft.com/office/officeart/2008/layout/AlternatingHexagons"/>
    <dgm:cxn modelId="{1644AF76-2A1F-44B2-8804-77F2DFE0E5F8}" type="presParOf" srcId="{899AD0E5-045B-4F45-8274-677C817BA843}" destId="{FE6AB29E-95A4-4064-BD52-217459E65E07}" srcOrd="3" destOrd="0" presId="urn:microsoft.com/office/officeart/2008/layout/AlternatingHexagons"/>
    <dgm:cxn modelId="{AB640A9C-CE1D-49C0-BF14-72A31AE3330A}" type="presParOf" srcId="{899AD0E5-045B-4F45-8274-677C817BA843}" destId="{562E5FFB-F65A-4320-A269-A24354F3238F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408CC5-2308-4A69-B048-D31ECF89CFCC}">
      <dsp:nvSpPr>
        <dsp:cNvPr id="0" name=""/>
        <dsp:cNvSpPr/>
      </dsp:nvSpPr>
      <dsp:spPr>
        <a:xfrm>
          <a:off x="6028" y="1261286"/>
          <a:ext cx="2126388" cy="158730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45720" rIns="15240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1200" kern="1200" dirty="0" smtClean="0"/>
            <a:t>MH</a:t>
          </a:r>
          <a:endParaRPr lang="es-SV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1200" kern="1200" dirty="0" smtClean="0"/>
            <a:t>Motor impulsador de  la política de Estado: Educación Fiscal.</a:t>
          </a:r>
          <a:endParaRPr lang="es-SV" sz="1200" kern="1200" dirty="0"/>
        </a:p>
      </dsp:txBody>
      <dsp:txXfrm>
        <a:off x="43220" y="1298478"/>
        <a:ext cx="2052004" cy="1550112"/>
      </dsp:txXfrm>
    </dsp:sp>
    <dsp:sp modelId="{D667ACD6-0CF3-4462-BAD2-33E6494F7A22}">
      <dsp:nvSpPr>
        <dsp:cNvPr id="0" name=""/>
        <dsp:cNvSpPr/>
      </dsp:nvSpPr>
      <dsp:spPr>
        <a:xfrm>
          <a:off x="6028" y="2848590"/>
          <a:ext cx="2126388" cy="68254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0" rIns="1778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Política de Estado</a:t>
          </a:r>
          <a:endParaRPr lang="es-SV" sz="1400" kern="1200" dirty="0"/>
        </a:p>
      </dsp:txBody>
      <dsp:txXfrm>
        <a:off x="6028" y="2848590"/>
        <a:ext cx="1497456" cy="682540"/>
      </dsp:txXfrm>
    </dsp:sp>
    <dsp:sp modelId="{E47F1B61-4FBA-47C7-B43B-5E3F67223BBB}">
      <dsp:nvSpPr>
        <dsp:cNvPr id="0" name=""/>
        <dsp:cNvSpPr/>
      </dsp:nvSpPr>
      <dsp:spPr>
        <a:xfrm>
          <a:off x="1195776" y="2662951"/>
          <a:ext cx="1479958" cy="1332346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8000" r="-28000"/>
          </a:stretch>
        </a:blip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61DE17-8B08-4845-80B8-BFF96735BC4A}">
      <dsp:nvSpPr>
        <dsp:cNvPr id="0" name=""/>
        <dsp:cNvSpPr/>
      </dsp:nvSpPr>
      <dsp:spPr>
        <a:xfrm>
          <a:off x="2860114" y="1313751"/>
          <a:ext cx="2126388" cy="158730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45720" rIns="15240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1200" kern="1200" dirty="0" smtClean="0"/>
            <a:t>MINED</a:t>
          </a:r>
          <a:endParaRPr lang="es-SV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1200" kern="1200" dirty="0" smtClean="0"/>
            <a:t>línea estratégica No. 6. ICYT.</a:t>
          </a:r>
          <a:endParaRPr lang="es-SV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1200" kern="1200" dirty="0" smtClean="0"/>
            <a:t>objetivo 5 “Adecuación Curricular de la EMTT para el desarrollo de competencias profesionales requeridas en la actualidad y hacia el futuro</a:t>
          </a:r>
          <a:endParaRPr lang="es-SV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SV" sz="1200" kern="1200" dirty="0"/>
        </a:p>
      </dsp:txBody>
      <dsp:txXfrm>
        <a:off x="2897306" y="1350943"/>
        <a:ext cx="2052004" cy="1550112"/>
      </dsp:txXfrm>
    </dsp:sp>
    <dsp:sp modelId="{B72438C0-A294-46B2-A700-FFF352D16148}">
      <dsp:nvSpPr>
        <dsp:cNvPr id="0" name=""/>
        <dsp:cNvSpPr/>
      </dsp:nvSpPr>
      <dsp:spPr>
        <a:xfrm>
          <a:off x="2860114" y="2901055"/>
          <a:ext cx="2126388" cy="682540"/>
        </a:xfrm>
        <a:prstGeom prst="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0" rIns="1778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Plan Social Educativo.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Vamos a la Escuela </a:t>
          </a:r>
          <a:endParaRPr lang="es-SV" sz="1400" kern="1200" dirty="0"/>
        </a:p>
      </dsp:txBody>
      <dsp:txXfrm>
        <a:off x="2860114" y="2901055"/>
        <a:ext cx="1497456" cy="682540"/>
      </dsp:txXfrm>
    </dsp:sp>
    <dsp:sp modelId="{89AE31DF-5D56-4B44-8EE0-B5AE98497818}">
      <dsp:nvSpPr>
        <dsp:cNvPr id="0" name=""/>
        <dsp:cNvSpPr/>
      </dsp:nvSpPr>
      <dsp:spPr>
        <a:xfrm>
          <a:off x="4243412" y="2820345"/>
          <a:ext cx="1092858" cy="1122486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9000" r="-29000"/>
          </a:stretch>
        </a:blip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4FF30C-F5C2-4075-980C-792EABDA984C}">
      <dsp:nvSpPr>
        <dsp:cNvPr id="0" name=""/>
        <dsp:cNvSpPr/>
      </dsp:nvSpPr>
      <dsp:spPr>
        <a:xfrm>
          <a:off x="5520650" y="1232756"/>
          <a:ext cx="2126388" cy="158730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45720" rIns="15240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1200" kern="1200" dirty="0" smtClean="0"/>
            <a:t>PAIS</a:t>
          </a:r>
          <a:endParaRPr lang="es-SV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1200" kern="1200" dirty="0" smtClean="0"/>
            <a:t>ciudadanos honestos, responsables y solidarios.</a:t>
          </a:r>
          <a:endParaRPr lang="es-SV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1200" kern="1200" dirty="0" smtClean="0"/>
            <a:t>Ejercen deberes y derechos de forma responsable.</a:t>
          </a:r>
          <a:endParaRPr lang="es-SV" sz="1200" kern="1200" dirty="0"/>
        </a:p>
      </dsp:txBody>
      <dsp:txXfrm>
        <a:off x="5557842" y="1269948"/>
        <a:ext cx="2052004" cy="1550112"/>
      </dsp:txXfrm>
    </dsp:sp>
    <dsp:sp modelId="{C99C9882-884F-4FB2-A335-E1FFDC35C54E}">
      <dsp:nvSpPr>
        <dsp:cNvPr id="0" name=""/>
        <dsp:cNvSpPr/>
      </dsp:nvSpPr>
      <dsp:spPr>
        <a:xfrm>
          <a:off x="5520650" y="2820060"/>
          <a:ext cx="2126388" cy="682540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0" rIns="1778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Ciudadanía Participativa</a:t>
          </a:r>
          <a:endParaRPr lang="es-SV" sz="1400" kern="1200" dirty="0"/>
        </a:p>
      </dsp:txBody>
      <dsp:txXfrm>
        <a:off x="5520650" y="2820060"/>
        <a:ext cx="1497456" cy="682540"/>
      </dsp:txXfrm>
    </dsp:sp>
    <dsp:sp modelId="{73B64228-EE7D-47CC-A081-457FBDB5E465}">
      <dsp:nvSpPr>
        <dsp:cNvPr id="0" name=""/>
        <dsp:cNvSpPr/>
      </dsp:nvSpPr>
      <dsp:spPr>
        <a:xfrm>
          <a:off x="6625864" y="2577360"/>
          <a:ext cx="1649026" cy="1446467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9000" r="-29000"/>
          </a:stretch>
        </a:blip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818F1A-6EBA-4089-9667-8BDD20956182}">
      <dsp:nvSpPr>
        <dsp:cNvPr id="0" name=""/>
        <dsp:cNvSpPr/>
      </dsp:nvSpPr>
      <dsp:spPr>
        <a:xfrm rot="5400000">
          <a:off x="2927635" y="120555"/>
          <a:ext cx="1841190" cy="1601835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Activa</a:t>
          </a:r>
          <a:endParaRPr lang="es-SV" sz="1600" kern="1200" dirty="0"/>
        </a:p>
      </dsp:txBody>
      <dsp:txXfrm rot="-5400000">
        <a:off x="3296931" y="287797"/>
        <a:ext cx="1102597" cy="1267352"/>
      </dsp:txXfrm>
    </dsp:sp>
    <dsp:sp modelId="{455A1DAB-7D8E-4799-9484-C15327F8952D}">
      <dsp:nvSpPr>
        <dsp:cNvPr id="0" name=""/>
        <dsp:cNvSpPr/>
      </dsp:nvSpPr>
      <dsp:spPr>
        <a:xfrm>
          <a:off x="4697755" y="369116"/>
          <a:ext cx="2054768" cy="1104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Aprender Haciendo</a:t>
          </a:r>
          <a:endParaRPr lang="es-SV" sz="1600" kern="1200" dirty="0"/>
        </a:p>
      </dsp:txBody>
      <dsp:txXfrm>
        <a:off x="4697755" y="369116"/>
        <a:ext cx="2054768" cy="1104714"/>
      </dsp:txXfrm>
    </dsp:sp>
    <dsp:sp modelId="{8B46D5F9-A721-4FF9-A84D-5D7D452E8767}">
      <dsp:nvSpPr>
        <dsp:cNvPr id="0" name=""/>
        <dsp:cNvSpPr/>
      </dsp:nvSpPr>
      <dsp:spPr>
        <a:xfrm rot="5400000">
          <a:off x="1197652" y="120555"/>
          <a:ext cx="1841190" cy="1601835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3600" kern="1200"/>
        </a:p>
      </dsp:txBody>
      <dsp:txXfrm rot="-5400000">
        <a:off x="1566948" y="287797"/>
        <a:ext cx="1102597" cy="1267352"/>
      </dsp:txXfrm>
    </dsp:sp>
    <dsp:sp modelId="{DD59BA04-3361-4EAE-B82D-A609A698AA8B}">
      <dsp:nvSpPr>
        <dsp:cNvPr id="0" name=""/>
        <dsp:cNvSpPr/>
      </dsp:nvSpPr>
      <dsp:spPr>
        <a:xfrm rot="5400000">
          <a:off x="2059329" y="1683358"/>
          <a:ext cx="1841190" cy="1601835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Pertinente</a:t>
          </a:r>
          <a:endParaRPr lang="es-SV" sz="1600" kern="1200" dirty="0"/>
        </a:p>
      </dsp:txBody>
      <dsp:txXfrm rot="-5400000">
        <a:off x="2428625" y="1850600"/>
        <a:ext cx="1102597" cy="1267352"/>
      </dsp:txXfrm>
    </dsp:sp>
    <dsp:sp modelId="{CA421DDE-1290-46F2-A0E7-C029992901C0}">
      <dsp:nvSpPr>
        <dsp:cNvPr id="0" name=""/>
        <dsp:cNvSpPr/>
      </dsp:nvSpPr>
      <dsp:spPr>
        <a:xfrm>
          <a:off x="124238" y="1931918"/>
          <a:ext cx="1988485" cy="1104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Vinculación con la realidad social y laboral</a:t>
          </a:r>
          <a:endParaRPr lang="es-SV" sz="1600" kern="1200" dirty="0"/>
        </a:p>
      </dsp:txBody>
      <dsp:txXfrm>
        <a:off x="124238" y="1931918"/>
        <a:ext cx="1988485" cy="1104714"/>
      </dsp:txXfrm>
    </dsp:sp>
    <dsp:sp modelId="{FC9EAF3C-FA78-418B-B9E2-3E31E6A55752}">
      <dsp:nvSpPr>
        <dsp:cNvPr id="0" name=""/>
        <dsp:cNvSpPr/>
      </dsp:nvSpPr>
      <dsp:spPr>
        <a:xfrm rot="5400000">
          <a:off x="3789312" y="1683358"/>
          <a:ext cx="1841190" cy="1601835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3600" kern="1200"/>
        </a:p>
      </dsp:txBody>
      <dsp:txXfrm rot="-5400000">
        <a:off x="4158608" y="1850600"/>
        <a:ext cx="1102597" cy="1267352"/>
      </dsp:txXfrm>
    </dsp:sp>
    <dsp:sp modelId="{674D97F0-59DF-4B39-A52D-D01219ABFED7}">
      <dsp:nvSpPr>
        <dsp:cNvPr id="0" name=""/>
        <dsp:cNvSpPr/>
      </dsp:nvSpPr>
      <dsp:spPr>
        <a:xfrm rot="5400000">
          <a:off x="2927635" y="3246160"/>
          <a:ext cx="1841190" cy="1601835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Significativa</a:t>
          </a:r>
          <a:endParaRPr lang="es-SV" sz="1600" kern="1200" dirty="0"/>
        </a:p>
      </dsp:txBody>
      <dsp:txXfrm rot="-5400000">
        <a:off x="3296931" y="3413402"/>
        <a:ext cx="1102597" cy="1267352"/>
      </dsp:txXfrm>
    </dsp:sp>
    <dsp:sp modelId="{F392366F-3536-4F92-ADCF-DCA3FDF03AC9}">
      <dsp:nvSpPr>
        <dsp:cNvPr id="0" name=""/>
        <dsp:cNvSpPr/>
      </dsp:nvSpPr>
      <dsp:spPr>
        <a:xfrm>
          <a:off x="4697755" y="3494721"/>
          <a:ext cx="2054768" cy="1104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El participante aplica en el medio lo aprendido</a:t>
          </a:r>
          <a:endParaRPr lang="es-SV" sz="1600" kern="1200" dirty="0"/>
        </a:p>
      </dsp:txBody>
      <dsp:txXfrm>
        <a:off x="4697755" y="3494721"/>
        <a:ext cx="2054768" cy="1104714"/>
      </dsp:txXfrm>
    </dsp:sp>
    <dsp:sp modelId="{562E5FFB-F65A-4320-A269-A24354F3238F}">
      <dsp:nvSpPr>
        <dsp:cNvPr id="0" name=""/>
        <dsp:cNvSpPr/>
      </dsp:nvSpPr>
      <dsp:spPr>
        <a:xfrm rot="5400000">
          <a:off x="1197652" y="3246160"/>
          <a:ext cx="1841190" cy="1601835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3600" kern="1200"/>
        </a:p>
      </dsp:txBody>
      <dsp:txXfrm rot="-5400000">
        <a:off x="1566948" y="3413402"/>
        <a:ext cx="1102597" cy="12673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SV" smtClean="0"/>
              <a:t>Diplomado en educación Fiscal. El Salvador. MINED / MH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3C56A9-A176-4C80-9B77-ADFF98190C39}" type="datetimeFigureOut">
              <a:rPr lang="es-SV" smtClean="0"/>
              <a:t>26/06/2013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SV" smtClean="0"/>
              <a:t>Gilberto Alexander Motto. Jefe Dpto. Proyectos. GEMTT / MINED</a:t>
            </a:r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93951-D73C-441F-896D-32733885038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4399556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SV" dirty="0" smtClean="0"/>
              <a:t>Diplomado en educación Fiscal. El Salvador. MINED / MH</a:t>
            </a: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2AACAC-CD5E-4D73-8D0C-E3EA2724B595}" type="datetimeFigureOut">
              <a:rPr lang="es-SV" smtClean="0"/>
              <a:t>26/06/2013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SV" dirty="0" smtClean="0"/>
              <a:t>Gilberto Alexander </a:t>
            </a:r>
            <a:r>
              <a:rPr lang="es-SV" dirty="0" err="1" smtClean="0"/>
              <a:t>Motto</a:t>
            </a:r>
            <a:r>
              <a:rPr lang="es-SV" dirty="0" smtClean="0"/>
              <a:t>. Jefe Dpto. Proyectos. GEMTT / MINED</a:t>
            </a: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391BA1-B38E-4672-AF12-170B64A2F28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8507965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391BA1-B38E-4672-AF12-170B64A2F28A}" type="slidenum">
              <a:rPr lang="es-SV" smtClean="0"/>
              <a:t>1</a:t>
            </a:fld>
            <a:endParaRPr lang="es-SV" dirty="0"/>
          </a:p>
        </p:txBody>
      </p:sp>
      <p:sp>
        <p:nvSpPr>
          <p:cNvPr id="5" name="4 Marcador de fecha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68387EB2-8ECE-4D26-8881-925660C44916}" type="datetime1">
              <a:rPr lang="es-SV" smtClean="0"/>
              <a:t>26/06/2013</a:t>
            </a:fld>
            <a:endParaRPr lang="es-SV" dirty="0"/>
          </a:p>
        </p:txBody>
      </p:sp>
      <p:sp>
        <p:nvSpPr>
          <p:cNvPr id="6" name="5 Marcador de encabezado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s-SV" dirty="0" smtClean="0"/>
              <a:t>Diplomado en educación Fiscal. El Salvador. MINED / MH</a:t>
            </a:r>
            <a:endParaRPr lang="es-SV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s-SV" dirty="0" smtClean="0"/>
              <a:t>Gilberto Alexander </a:t>
            </a:r>
            <a:r>
              <a:rPr lang="es-SV" dirty="0" err="1" smtClean="0"/>
              <a:t>Motto</a:t>
            </a:r>
            <a:r>
              <a:rPr lang="es-SV" smtClean="0"/>
              <a:t>. Jefe Dpto. Proyectos. GEMTT / MINED</a:t>
            </a:r>
            <a:endParaRPr lang="es-SV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SV"/>
          </a:p>
        </p:txBody>
      </p:sp>
      <p:sp>
        <p:nvSpPr>
          <p:cNvPr id="4" name="3 Marcador de encabezado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s-SV" smtClean="0"/>
              <a:t>Diplomado en educación Fiscal. El Salvador. MINED / MH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6D2B7625-2516-4187-B3B7-BE87523B1607}" type="datetime1">
              <a:rPr lang="es-SV" smtClean="0"/>
              <a:t>26/06/2013</a:t>
            </a:fld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91BA1-B38E-4672-AF12-170B64A2F28A}" type="slidenum">
              <a:rPr lang="es-SV" smtClean="0"/>
              <a:t>2</a:t>
            </a:fld>
            <a:endParaRPr lang="es-SV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s-SV" smtClean="0"/>
              <a:t>Gilberto Alexander Motto. Jefe Dpto. Proyectos. GEMTT / MINED</a:t>
            </a:r>
            <a:endParaRPr lang="es-SV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3B40C-C9DB-428B-B67C-C56E3A86304A}" type="datetime1">
              <a:rPr lang="es-SV" smtClean="0"/>
              <a:t>26/06/2013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SV" dirty="0" smtClean="0"/>
              <a:t>Gerencia de Educación Media Técnica y Tecnológica. Ing. Zulma Pérez</a:t>
            </a: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52F8A-FDE4-4D04-9151-3BD5B007FDEC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22E25-0820-48F9-B533-F7736CE69BDF}" type="datetime1">
              <a:rPr lang="es-SV" smtClean="0"/>
              <a:t>26/06/2013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SV" dirty="0" smtClean="0"/>
              <a:t>Gerencia de Educación Media Técnica y Tecnológica. Ing. Zulma Pérez</a:t>
            </a: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CDD81-5458-45CA-B47C-4FF6D9B67097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BAA8E-7D27-405B-B65C-CC0075CE7E9B}" type="datetime1">
              <a:rPr lang="es-SV" smtClean="0"/>
              <a:t>26/06/2013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SV" dirty="0" smtClean="0"/>
              <a:t>Gerencia de Educación Media Técnica y Tecnológica. Ing. Zulma Pérez</a:t>
            </a: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38BEC-02A4-4C57-AFB3-6CF2BAB67A92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EFD4E-A2B4-46A1-89CE-EBD39B1B554E}" type="datetime1">
              <a:rPr lang="es-SV" smtClean="0"/>
              <a:t>26/06/2013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SV" dirty="0" smtClean="0"/>
              <a:t>Gerencia de Educación Media Técnica y Tecnológica. Ing. Zulma Pérez</a:t>
            </a: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5EC6D-DFEB-4A50-83B7-DA8D14103CAE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C03A6-B363-4E71-AC5F-32646AFA3B5D}" type="datetime1">
              <a:rPr lang="es-SV" smtClean="0"/>
              <a:t>26/06/2013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SV" dirty="0" smtClean="0"/>
              <a:t>Gerencia de Educación Media Técnica y Tecnológica. Ing. Zulma Pérez</a:t>
            </a: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F4B70-78B5-456B-8689-3040D46E7D0D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2B6D4-B0B1-4984-AA77-312575BFA3C2}" type="datetime1">
              <a:rPr lang="es-SV" smtClean="0"/>
              <a:t>26/06/2013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SV" dirty="0" smtClean="0"/>
              <a:t>Gerencia de Educación Media Técnica y Tecnológica. Ing. Zulma Pérez</a:t>
            </a: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22496-9A82-4CB7-ABD8-7AE712468B76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37030-28CC-4F66-8761-93036979C085}" type="datetime1">
              <a:rPr lang="es-SV" smtClean="0"/>
              <a:t>26/06/2013</a:t>
            </a:fld>
            <a:endParaRPr lang="es-SV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SV" dirty="0" smtClean="0"/>
              <a:t>Gerencia de Educación Media Técnica y Tecnológica. Ing. Zulma Pérez</a:t>
            </a:r>
            <a:endParaRPr lang="es-SV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5519E-6725-44EC-92A5-C0D615A1D2CA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97C87-72D4-4850-B596-5C015AFC390A}" type="datetime1">
              <a:rPr lang="es-SV" smtClean="0"/>
              <a:t>26/06/2013</a:t>
            </a:fld>
            <a:endParaRPr lang="es-SV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SV" dirty="0" smtClean="0"/>
              <a:t>Gerencia de Educación Media Técnica y Tecnológica. Ing. Zulma Pérez</a:t>
            </a:r>
            <a:endParaRPr lang="es-SV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23884-7469-4F29-9C81-080FEDD70E90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6BFB2-2DC1-4E18-9429-FE41C60BCCBC}" type="datetime1">
              <a:rPr lang="es-SV" smtClean="0"/>
              <a:t>26/06/2013</a:t>
            </a:fld>
            <a:endParaRPr lang="es-SV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SV" dirty="0" smtClean="0"/>
              <a:t>Gerencia de Educación Media Técnica y Tecnológica. Ing. Zulma Pérez</a:t>
            </a:r>
            <a:endParaRPr lang="es-SV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F0DBA-CE09-4A44-8F9E-EAC077AEEB1F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DDFF7-5381-4012-95A0-B24928469BD5}" type="datetime1">
              <a:rPr lang="es-SV" smtClean="0"/>
              <a:t>26/06/2013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SV" dirty="0" smtClean="0"/>
              <a:t>Gerencia de Educación Media Técnica y Tecnológica. Ing. Zulma Pérez</a:t>
            </a: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ABAB9-E0DE-45ED-9E5F-44964320E7EB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78270-414D-4E02-BCF0-65E8037C954E}" type="datetime1">
              <a:rPr lang="es-SV" smtClean="0"/>
              <a:t>26/06/2013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SV" dirty="0" smtClean="0"/>
              <a:t>Gerencia de Educación Media Técnica y Tecnológica. Ing. Zulma Pérez</a:t>
            </a: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16366-D7BB-4F4A-BEA4-5B68BD56FDE0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3000"/>
            <a:lum/>
          </a:blip>
          <a:srcRect/>
          <a:stretch>
            <a:fillRect l="41000" t="11000" r="1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SV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A474F28-CB4D-4196-A908-E8637E4C7F02}" type="datetime1">
              <a:rPr lang="es-SV" smtClean="0"/>
              <a:t>26/06/2013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s-SV" dirty="0" smtClean="0"/>
              <a:t>Gerencia de Educación Media Técnica y Tecnológica. Ing. Zulma Pérez</a:t>
            </a: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8AD3010-1BA7-46F1-BA5D-B98596CEA367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recursos.miportal.edu.sv/MEGATEC/images/Documentacion/Plan%20de%20Estudio%20de%20Administrativo%20Contable.pdf" TargetMode="External"/><Relationship Id="rId4" Type="http://schemas.openxmlformats.org/officeDocument/2006/relationships/hyperlink" Target="http://www.mined.gob.sv/megatec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3 Imagen" descr="fiscal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188640"/>
            <a:ext cx="1851025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AutoShape 2" descr="data:image/jpeg;base64,/9j/4AAQSkZJRgABAQAAAQABAAD/2wCEAAkGBhQQEBQUEBQUFBQUFhQYFBUQFBQUFBQWFRAVFRUUFRYXHCYeFxojGhQXHy8gIycpLCwsFR4xNjArNSYrLCkBCQoKDgwOGg8PGikkHyQpKTQsLC4pLCwtLSwsLSksLCwsLyksKSopLCksLCwtLCwsLCksLCwtKSwsLCksLCksLP/AABEIALABHgMBIgACEQEDEQH/xAAcAAABBQEBAQAAAAAAAAAAAAAAAwQFBgcCAQj/xABOEAACAQMCAgYGBQcHCwQDAAABAgMABBESIQUTBhQiMUFRBzJhcYGRI0JyocEzUmKCkrHRFUNUc6Kj8BYXJERTY5OUsrPTNMLS4TWDhP/EABoBAAIDAQEAAAAAAAAAAAAAAAACAQMEBQb/xAA2EQABBAEDAAgDBwQDAQAAAAABAAIDERIEITETIjJBYXGBoVGx4QUUQpHB0fAjUnLxYpKiFf/aAAwDAQACEQMRAD8AvXFOHyvxeWS2fTPDZ2pRWJ5Uoa5vNcMo8m0jDDdSAdxkFyeNPxL6C3EsAG17IwKSQb9q1jb/AGrfnrkKpDA5ZDUlb2Tjic0pU8trW2RW2wXS4umZfPYSKfjU2FxVpf8ARRSpXRBok4VYCRCw5qrGFPqvz3CMcncD4/GpmTpRmeWGG3nleFlD6OWqANEJFYO7gHv06fWyO4AgmK4NwiZOH2MbxkPHPG0inGVUTuxJ3x3EH41M8GtXS4vWdSFkmjaMnHaUWcCEjH6SsN/KpdRLifH5oTS/47bzWQlmjdo+fDG0TACSOcXkcaq4DYykukkgkELkZGMvLzjxWV44YJZ2jUNJyjEoXUMqmZXXLEb4G2O8jIzDcW4PK9tcKsZLPf28qgY3jS5tXZxv3ARsf1aW6SQqZXZILxZwgEVxZ6RzDpYqjHXpIUk7Trp7W3fU02vz/RCc8Q45MtzbqkExR+YSMwDmYiBGzSArgncHHdTu96QaJVhjhlmmKB2jj5Y5SEkBpXdgq5IIABJOk4BAJDK7adOoyzRmR41YXPVl1hZHt8Myr6xTWCNskZHhk0y4hw4C7NzLavNFPFEG0jM1u8evZ4w3bQh/qZIYHYg5CgDvQpUdLIxBNLIkkZtsc+KUIJI8qGGSGKEFWB1BiO/fY13/AC3zCwNvPySjkTHQEcKuSMa9a6hnBKjOPDbMVNwxXtboW9o8JkCAcwKHn0nOdOokKASO1g7nbzs96hMTgDJKMAPMlTioOI4Qooceiht7blxyNzY06vBGA0pURBgN20qFXGWZgBtvuMqWvSIGZYZ4pLeR9XKEvLZJdK6mCPGzDUBk6Tg4BIBAJqJXh80HUJ1iaQwWxgmhUrzFEiwEumohWKtDgrncMcZIAK9xzL25tSsMkUNtKZmknXls78iWFYo4z2sfSlizADsgDOThsW/NCs2ago+lBky1vbXE0QOOanJVXwxVjGJJFZ1BB3xgj1dVTciZUjzBHzFVfgF3LZW0drLbTu9vGsaPbqrxzrGulHViwEZIAyJNOCTuRvSNApBSHRPjC23COHDS8kkkEKxRQgF5GEOo41EKoABJZiAPPcVOWHHxJMYJYpIJgutUl0ESICAXjdGZWwSARkEZGRggmq23RqSOz4Y8lu0z2tvyprcMokAkSIM8eWCs6tENiwyrNg5wDOcHt4TcBobKWPSjfTzKI8amGYlVm5hJwCTpC9kb+FO4N3PmhS3HP/Sz/wBVL/22qpcLseD8iLXBYluXHqLW8JJOgZJOjc5q38XiL28yqMs0cgAHiShAHzpjwziJSCJWhnDLGikaAdwgB8fOla4gbIK7v+PCKVYIopJ5SoYxw6By4ydIeRnZVRSQQBnJ0nAODiBtOOcu74lcTQyxCCztXeNuWXKxNfOShVypyBtv78VJXBltrx5hC8sM8cQYwgNLC8Wv1kzl0YP9XJBB2wchg/DZbyTiWY5IEubOG3ieYKNTabsM+gMWAHOXZsH2U7ca38N/UIVkveKLFAZmDFQqtgY1YbGO848aQ4jx8RSrDHHJPMy6+XDo7EerTzJGdlVFzkDfJ0tgHBxA3/EbieyEIsp1mKxrIr6BHHpK62EucSjsnTpyTkZC74kLpZLa+kuBE8sM8MUbGEBpIWgeZgSmdTowm+rkgr3b5ChgHKFIjir8oObaYOW08rMJfvPaLB9AXAzkt8M7V5w7jYleWN0aGSEIXSUoew4bRIGRiCp0OO/OUO1RvGb6aWOIxx3McRmIn0KBcGIRMQyKG1qpfSDga8ZwB3iKs+ENJcX8YhuYYbm0hhSaVgx2W6DPlpGcH6VcA7+JAqQ0EG/5uhTtn0nabQ8NrcSQuyhZgYFVkb+eCPIHMfjnTkjcAg11acSt4jfSY5Qhmzcu57LOLOBuYNztyzGPDdTt4lHhPGpUjjintZ1lXQjcpVeE4KoZEk1aRH9bDYbA9XO1Mbro9LNHxJAAjS3UU0Bc9hzDbWZXVjJCGSAo22cZqKF1x/tC44rxNZGiuLu1ultom1gyCHlo2RouZ4lcyYUd2V7GSzAEArMcT6TLDNFCsUs0k0byRiAIQVR41bUzMFUfSA5JxtjOSoLK+45PNA0cdlOs8ismmYRiGMsCuuSYMUdB39jUxGOz5KW3B3jvrUgFo4bGaEyHHrma00g+OSImPwpttr8e/wDn1UKQ4VxoTvJG0bwyxaS8cugtpfVokUoxVlbS2CD9Ug4NSdQttZOOJTylTy2trVFbbBdJ7pnXz2EiH9apqqnVeyZFFFFKhFFFFCEUUUUIRRXLNXmuppRa7orjXRropFruiuNdGuikWu6K410a6KRa7orjXRropFruiuNdGuikWu6K410a6KRa7orjXRropFruiuNdGuikWu6K410a6KRa7orjXRropFruiuNdGuikWu6K410a6KRa7orjXRropFruiuNdGuikWu6K410a6KRa7orjXRropFruiuNdeqaKRaRnfBpPmVxevhvgKb82rQ3ZUudRTvmUcymnNo5tTilzTvmUcymvNrzm0YozTvmUcymnNo5tGKM075lHMppzaObRijNO+ZRzKac2jm0YozTvmUcymnNo5tGKM075lHMppzaObRijNO+ZRzKac2jm0YozTvmUcymnNo5tGKM075lHMppzaObRijNO+ZRzKac2jm0YozTvmUcymnNo5tGKM075lHMppzaObRijNO+ZRzKac2jm0YozTvmUcymnNo5tGKnNO+ZRzKac2jm0YqM075lL27ZzUbzaeWLZB9/4UrhQTsdZTXiLdv4D8aba6W4ofpPgPxppqq5g6oWd56xSuujXSWqjVTUkySuujXSWqvVBPcCfdRSLSmqjXXXVCBlyqDzcgUi17AvfIXP+7G3z7qjnhSdudkprr0HPdv7qIeJRfVQfrHNSMV4CPL3UriR3J2gO70xEDH6p+VdG2Yd4x7yB+NK3dmzjZ2+DGqvxTo2G3IyfM99NHTuTXoq5i6MW1t+tfoVOvKi+tJEPtSIPxojcOuqN0kXOC0TBwD5EjurO7/o6y9wzTPh17NZya4WKn6ykZVx5MviPv8q2/c7FsdZXK/8Ap4uxlYR62tQ10a6jeC8fivRhPo5gO1Ex2PmYz4j2U+OxwayFpBo8rqNeHtyabCU10a6S1UaqilOSV10a6S1UaqKRklddGukHmA7yB7zio/ifSSC2IErbnfCgsQv5zY7hUEgblKXhu5Kl9dGuq/c9JC8phs4xPIAC7FtMMYPdqffJ9gpWF75GzNHBIniIC6yL7g+z/MVil+0NPE/Bzt10m/Z85ZmaFiwCQCfT96vuU3ro10iHzXuqtjS14DmmwVgNg0Urro10lqo1U1KMkrro10lqo1UUjJK66NdJaqNVFIySuujXSWqjVRSMkrrqQ4Ydj7/wqK1VJ8JPZb3/AIVXIOqrYj1k04ufpP1R+NMtVedJuP2dtJ/pVysbaQeWAWlIycEIuTg4Ph4VTeI+mG1jyLW2kmPg05EaH4bt8wKtja5zRQKrkb1iSQFdY0LeqCfcM11chYV1XEkcK+cjgE+4Z391Y7xX0r38+yyLAm/Zt1C7eRdst8QRVbPEmdtUjM7HvZ2LMfex3NaW6dx7Rr3Wd8jWjq7+y2q66e2ce0Qe4bzP0cefed/uNRF36QbiTaMpCvlGozj2s2fuxWbw31Pob321sj00TeRfmuRqNRqHbA0PDb6qyPxF3Op3Zj5uxY/fTu34pjvphwfgtxc4MMTspx2yNKe8M2AfhVw4b6NXODPKF/RiGo/tHYfI00ssDBTiFih0mre62A+Z+qZ2/EfbUxYXjN6gZvsgn91TfD+h9tD3R6j5yHUfl3D5VMKgAwAAPIbVyZdSw9kL0um0UzR/UcPRRtmkviMfaP8ACnxgyO1j4UrXuaxF1rqNYAKTGTg0bd4JpBui9sfWiVvtEn8alaKkSPHBKUwxu5aD6KMj6NWykEW8WQQQdC5BHcQT406urISDfY+BH+N6VkuVX1mA95FMp+PwJ60g+AY/uFSM3G9yoIijFbAegUbcW7RnDfAjuNJaqVuOm1mQQzMR/Vv/AAptb3Ec6l7Z9ar6ykEOnvU749tawHgddpHoueXxONRvB8Ad0pqqN47xxbWPUe07bRoO9m/gPE17xPiyW8Zkc7DYAd7N4KPbVKaR5pDNN659VfCNfBRWXV6kQN8VS957LefkuZ42nJe5PMc+GTpQfmoPCvYbVUBCqBnv8c+w58KVorzTpHONkqAxo7lN9AeILDKbZwAJCWif844AMbHxIA293urQpYABWPTxahscMCCrDvVgcgj41cuG+kCI2wa6dY5VyrrvlmH1lUbkHv27t6V2GDiW2SutoJXyPEO5Pd5fD0+Sk7nKy7nssAAPJgWJx7x/0UaqirHi5vG5qgrCB9HrGGdjkM+PzdJAHnk1Ia6732PHIzStDxXNeVqPtEYzlveAL8/5yltVGqkddGuurS59pbVXmqktdGuikWltVGqkddGuikWldVGqktdGuikWltVS3BT2W9/4VB66meAnst7x+6qph1VfAeusY9NP/wCV/wD54f8Arlqi1vfS30WLxG86xJcNGvLSPRGiluwznVrYkfX7tPhXXDvQ3w+LBdZJiPGaQ4PvWPSp+VaY9VGyMDwUyaZ73krAlGSFG7HuA3J9w8asfCfR3f3ONFu6Kfrz/RL8m7XyBr6E4bwK3thi3hiiH+7RV+ZA3p/Vb9cfwhM3RtHaKyPg3oLOxu7nH6Fsvd/+x+/9mr5wfoHZWmDFApYfXlzI+fMF86fhip+vayPnkfyVobDG3gLzFGKQvuIRwIXmkSNB3tKyoo+LHFUvjPplsYMiIvcMP9iuE/4j4BHtXVSMjc/shWOc1vJV7zXEs6oMuQoHeWIA+ZrD+K+mq7lyIVjt1/R+kf8AaYY/s1WrjpBLO2qaR5D5yMWx7gdh8K2R6F7u0aWGbXBnZFrd77p7aRbCTmHyhGr+16v31DTekzJ+jiwPN2yf2R/GsnhvafRXldCPQwjndcLUfaWqPZIHkP3Wn2/S9pO9h7lAH/3Uta8az4/Oss4eJJTiFXcjH5NSxHvx3VbOH8JuV/KmOIf72QaseYVcn54qqbTRN4ICt0uvnees0nx7ldhIkg3pnecEDd29MoJY09aVn/q0x97U5HSBV9VGP2mx+6sGDmnqLsGSNw69fzyUBxHo2D4VBfyfLA4eFmVl7ivf7vIj2GrjfdLBGpd1jVR4tk/AeZ9lQMPTa6mbUgSKL6oMY1t+kckgCrH686dv9TfwXLl0mnkf1CQfiAvJLccRZTIrRXCA6QQ3IlJ3z3dh/u/CJuLNo2KyKVYd4P8AjcVOt0ouj/OfJE/hTK+v5Z8c1tWO7KqCPiBXnNXLFM7NgI+S3NjDW0TZ+NVfmorRRop1yqOVWGkYpropANyZVl06kPZlXGoFD9bHmMA/CpHlUcqrI3GNwcErmE8Gip214rDJtHIjexWGflTrXVQm4Wjd6gHzXZgfMEU74RxN45BDOdQb8lIe84+o/t8jXodNr2ynFwoql2Te1+asmujVSWujVXUpRkltdGqkddGuikZJbXRrpHXXmqikZJfXXmuktdGuikZJXXU90dPYf7Q/dVc11YOjJyj/AGh+6qJx1Fp0xuQKaorJfSf0+vLK+5FtIqJyY3/JozamZwd2B27I8KoN30+4hKMPdzfqMI/+2BVceje8B1hbX6lrDivpSWdUGWIUebEAfM1X+Jekbh9vnXdRkjvWImVh+rGCa+cbm5eU5ld5D5yszn5sTSdaG6AfiKoOs+AWzcW9OsK5FtbySkdzSssSH5am+4VTeLel7iE+QjpbrnYQINWPIu+o/EYql0IpY6VBLHuVd2PuA3NaW6aJvd+aodqJHJS6unlbXM7yP+dK7SNjy1MSaTqwcO6AX04BW3dF/PuMQqPaeYQ2PcDU7wr0ZxFwlzfR68EmKzUyMQPzZXwuR4jSal08TDiXC/gq+jcd3e6oVSPCOj9zdn/RYJJR+ci4Tvx+UbCD4mtd4b0QsbbBitVkcY+kuyZmyO5gp7Cn7IFS01xI4wWOPzR2V92BtSmcnsj80YsHO/kqDwz0WyLveXMcX6EOZpMe07Kp+dWSz4BZwfk4TK35902v+7GE+6pLq1HVqTInk/oqz/xaB7/NDX7kaQdKjuVAEUDy0rgUhqpfq1NeJXK28Zd8+AVR6zMe5VHmaW2tFpHZckrp5goJYgAd5JwB8aipOPmQlbVDIfF27MQ+P1vcK7teBSXB5l53d6QKeyvlr/Ob/HsE0lmAAAAAO4AYArlT65x2jHqrY9M9+7th7/RV1ODM7B7lua47h3Rp7FXx+NP+r1KdWr3qtch7XPNu3W1kTWCmhRXV6Or1KdVo6tS9EU+Ki+r0dXqU6tR1ajokYqL6vR1epXq1edWo6JGKi+r034hw3mRkDZhuh/Ndd1P+POp3q1edWoEZBsKHRhwoqO4bf82JX7iRhh5MNmHzFOddR1zbNaSPKFLQSHVIqjLRNjeQDxU+NSsKB1DIQykZBG4Ir1GnnbIwfHvXKLHNOJSeuvddLdWo6tWiwjEpDXRrpfq1HVqLCMSkddea6X6tR1aiwjEpHXVk6KnsP9of9NQPV6sHRlMI/wBofurPqCMFq0jSJQqJ6R/R1dX99zoGtwnJjT6aRkbKs5Oyo23aFV+D0KXR9ee1X7LyP/7BW2XMY3ZiAANydgB7TTFb6AxtIssbRoCXdXVlUAZ3IO1VN1T2tDbW6SJhdZHusth9CDZ7d7GB5JA7H5lxj5VKW/oZtFIMk9y/sURoD81J++rlH0hg25vMgyMr1mNoww8MMRgn9HOr2Un9NdZ0BreAg9thi4kz3FFP5Jfaw1exe+lOrcfxKvFn4QCq0/RPhVqSot+dKRkRyyPK7eX0ZOlR7SAKfWAmjTCLDbg/UtYlQKPLV3sfbt7qn+H9HooFxEgGfWPe7nzdjux9pp11EVhmkkl2J91a2N3J9lULnhbSHMjM5/TJb5Z7qbTdGww8VI3Vl2ZT4FT4Grx1EUhywfUVn9q4C/tMQD8M1j+70bQ6Fp5VXR7mLtSFZkGNQWPTKB4lcHDEd+nG/hU5bqsihkIZT3FdxTp00/lI2VfzhpZR79JyPeRioxOGi6ndIyVtlP05Q4W4k2PLBH1QMayPWyF3wa3xTPbs7dUGEN7P5J1HEreqQcd+kg4+Vd9VpS/6GW8qgBOUyjCPb4iZPdgY+6oae24hY+pi/h8A3ZnTyyRnWPbufdV/TnvCh0ZZyNvDf25Tnil7HbKGlPrHCKoy7t4Kqjcn+NIcN4G7uJ7kDmfzcfesCn97nxb4Cl+jHRaUv1q/Oq4bOhDgrApPcoGwO/w9+TVp6qKqe90nPCeKEu6zh5D91DdVo6pUz1WjqoqrBasFDdVo6pUz1YUdWFGARgobqlHVamerCjqoowCMFDdVo6rUz1YUdVFGARgobqlHVKmerCjqoowCMFDdUo6pUz1UUdWowRgobqlVy94c9ixlhUvbk5mhXcx+ckQ8vEr/AIF86sKOrVLQWmwq5IA8KlrxQynTaRNL5yPmKEfrkZY+xQaXs52MnKnQRyblNLakkUd5RiBuPFSAR3929W3q1IXfCUlXD+BDKVOGRh3Mp8CP4g7EirxK+7tVfdiN7UT1WjqtOY7e5RtLLFMvg4YxP37Bk0lSceII9wpbWw9aGQe0cth9z5+6rOmQIgmHVaOq0+F3H461+1FKo+ZXFdLdQn+dj/bUfjU9MjoQo/qtSnCItKt7/wAK7SJW9VlPuINOIYtNI+TIUrY4sTa4vOHxzACVFcA5AcZGfPB2pA8Bt9QbkxalwQQigjByPDwO48jVV6ZelFeG3QgaBpCY0k1K4UYZnXGCP0D86gf8/sX9Ff8A4q/wqW6aRwsBM6SMGnVa1YrRpqJ6KdIBf2kdyqlBJrwpIbGiVk7x3+rn40w6cdNRwuOJ2iMvMcrhWC4wpbO49lVhji7EDdWlwAy7lZcUYqM6M8cF9aRXAQoJAx0k5I0uy9/6tSlKRRoqQb3XhFAFe0VCleYriKBUGFAUeSgAb7nYVF9KOlMPDoObcE4zpREwXkbGQqgkb4B3OwxWef5/l5mDadn+vHMx9jRjPxq5kEkgtoVbpGNO5Wt15iojot0nj4jbieEOq6ipWQAMrAAkbEg943BqYqogg0U4IIsIoqk9NPSfHw24WExNKxQO2lgukMxCjcHJOkn5edTfQ/pSnErYTopTtMrISGKMp7iR5qVb3MKcxODciNkoe0nG91N1F8e4g8KqUBwdWSsZkPZjLKgGQFLEYyxxtjvYVKVUOnPpCXhbQq0LS80OQVcLp0FBvkb51/dSsaXnFvKlzg0WVK33E5VlUKMArEQDE7GQvIVkXIOI9KgHfu1ZOwrw8UlFxcJpyqRlozoPescZwW7jkucDx0HyNPuDcR6zbQzAFRNGkgUnJXWgbBPjjNOLl2VGKLqYKSq5xqIGQufDJ2zUEUaTWmEV85uRGdk5KP6p3dmkDDPsCrt7fbTKz4pcyWurQonDxjS6uqlWMbHx2yrEahnSe8EqVqF6H+lOPiFzyOS8LFGZdbA5K4ymMAhsZP6pqz9JeOpY2stxIMiNdlBwXYkKiA+BLED407o3NdiRulD2kWEz/lmVoUcgxapLgEvA7lQkkgiVkU5BYKN84OMD1hUnLdOLUyacSCItowTh+XnTjx32qA6D9Ov5U5pWBoki0gszhtTNk6QAPAYJ+0KtdK5paaKlrg4WFAy8WlEDuuGKyxKr8tlDIzR620k+Gphq7uz7DU6h2FZjP6dIFlZRbu0auQJVkUhkDkcwADcEdoD21p0ThgCDkEAgjxB3BpnxOZWQSte13BXVFeGs4476ZktbmaBrZmMTlCwkUA48cEbVDI3SGmhDnhgsrSKKy619PMBYa7aVRkbo6Pj24OK0LgvHIbyFZrdw6N4jIII71ZTurDyNM+J8faCGyNdwU/ooqq9LvSLbcNISTVJMRkRRYLBScBnJICj37nBwDSNaXGmhMSGiyrTivayWH09jV27MhPNJwz/slAP7VaH0b6UQcQh5ts2QDhlYaXRvzXXw9/cfCrHwvjFuCRkrX9kqXrkoD3/fXVZtxr00Ja3E0LWzsYnZCwkUA6TjOCNqRkbpDTQpe9rR1loT2EZ3KIT7VU/hSkcQUYUADyAxWb8L9OdtJIqzRSQqxxzNSui+18YIHtAOPdWlK2Rkd3hih8bo+0KQ1zXbtWNelvh2viKtj+YiHyllP41bF6d8Px+Qb/gR/wAap3pe4mY+JqoO3V4j85ZR+FXVZOC43ks/+Mv/AMq6Tuj6JmQJ27lywNR0z8S0C+9WrhVykkMbxLpR11KuAuAd+4bCqP6ZrTmW9uPKVj/dmrvwiaF4UNqyNDjCGJgyYUkEAjvwQR8KovpruzHb25HjKw/uzWTTV0481s1OX3c1zSsXo4i0cMt18g//AHnqy1ROgXTC0Th0CzXUCSAPqWSVFYfSuRkE5G2KtnDeP29yWFvPFKVALCKRXKg5wTpO2cH5VXM05uNd5VsJ/ptB5oJ/RRRVKuWbemXg7zJbyLkpGZFfHcDJo0sf2CM/pe2mfQ/pbbxWyWt3bqEUadaxh0cb9qRMZyfEjOSfCrx0m6TwWXKF3kRzMyatOpQdOe2O/Sd96ofTmz4ets1xZ3ESv2dMcMqusmWAICAkrgZO2AMb10YHscwRyA87ELlalkzZDLC4eIK0fgHDreGL/Q1RYnJcCI9jJABKjuA7I2G1SDtgZOwHfWd+ha/eW3n1ZKLKAufAmMFwP7J+NTPpP4/1ThzkHDzERJ+uDrPwQN8cVlfEelwBvdbWSHosyK24We2vAjxjikryZCPzHzuMIq6IR7PqZ+NSnooma0upbaTYS528BLFkH5rn9gVA9EuJ8SiRpbK3aRZNtZjLg6GIIU5HjnPupjxnjF7b3S3FzE0MrPzFBUorFCucDPd3Z+17a6rmh+Udiq233sLkMMrQ2Tvvf4UV9DVlnposuZJa+xZvvaP+FaTwviC3EMc0ZykqK6+5lBGfbvWZem2+MUlpjxSb7mj/AI1ztHtML8fkunrcjAcOdvmtC6JR6bC1Hlbwj5RLUqaqXRjpnZrZWwkurdXEEQZWmQMrCNcggnYg1YuG8YguQxt5Y5QpwxidXCnGcEqdjiqJGnImu9aIz1QO+lkHS/gTcP4qLmAYDOJ0A2Got9KnxJbPskqY9LHGBcxW8MRyjATvjxBBEYPzY49gqyek/hTS2LSR/lIPpBjvKAfSL+zv71FZj6P0e/v4o2JKRjmSZyRojIwvuLFVx5E+VdOEsewSO5b/AALkTtna90bOHVXh8VrnQPo+LKxijIw7DXJ5633IPuGF/VrrpzxQ29jMUOHdeXHjvDSdnUPaoy36tT1ZF6Y+kx6zFbR5Ohdbgb5eQ4RfeFB2/TFYYW9LMMvjZXRnJihOHNUFXbboEW4bJcgHKSqAPAxgaWOPtMN/0TWp+jPiZlsEjf14PoznxUDMZ/ZwPepqiW/EOMR23V1s25WllIMJJIbOok6u/c039HPSR7XiQt7gFOd9E6vgFZRvHqz45yo/rBW+ZvSxu3Fg2K+C58GccjOaIo38Vt9Y1DwwN0hLMAVNy+QRkHssNwa2WsT/AJbWLpC3NdUjW5k1M5Cqo0NuSdhvisek/H/iVs1gd1Mf7hfktP4/0MtbyFkkiQNg6JERVdG8CrAeeNu4+NZ56Jw9tfPCc6JVYMu+OZGchh5bah7dvIVdOOekyyt4WZJ4ppMHRHC4dmbG2dOdIz4mqT6IVlub2SdvUiVtTb4MsmMKPA9nUT5ZXzp4QRC/Pju80k9maPo/XyWu3c/Ljdz3IrN+ypP4VivRDov/AClxB5LzLr2pZdz22LAKme8Lv8kxW13UHMRkPcysp9zAj8aw3o70ofhHEXjvA2kZjlwMkDIKyqPrDYHA8GPjtUaXsPx7VbKdUHdJGfw3v+i1m86DWMsXLNrCFwQpjjRGTPijKMqfbWZdErJ+GcX5YYlDIYH/AE1Y/RsR3ZBKn2ZbzNaDeek7h8cZcXMchxskR1SE+A0d6/HFZ50Hnl4nxYzFcIjmaTyTc8pAfE6gPgrHwp9PkGP6S6r3S6qy5nRc37Lbaw+SJIeOPPMMxrcSluzq2IdfV8dyK3CsOSUTdIGt5Rqje5mVhkjICyN3jfvWk0ePXy/tKbXCQhnR82vfSA8F9PEbOIghSrFY9BkLMNACjckYPh9atf6P2jQ2kEchy8cMSuc5yyxqDv47isi6d28nB76J7YkI41xaiW0shAkjJPeO0O/wb2VsHBeKLdW8U8fqyorjzGRup9oOR8KnVV0bMOz7pdGJOkeZefDhVnpb6MIOJXAnlmnjYRrHiLl6cKzsD2kJz2zUN/mGtf6Tdf3H/iq58V6MrcSa2muYzgDTBO8abE76V8d++mn+Qyf0m+/5uX+NZBqZmim8LrDT6dwtzt/8b/VP+jHR9LC1S3jZ3VNeGk06jrkZznSAO9vKmfTLoXHxSONJZJIxGxYGLRkkqVwdakY3rgdB0/pN9/zUv8aUXoag/wBYvPjcuap6WQOyA38/onMUFVn/AOfqqn/mHtf6TdfOD/x1Yuhvo9h4W8rwySyGVUVubowAhYjGlR+ce+pKLo0q/wA9cn3zMaexcPC/XkP2nJok1WpcKLbHn9FT0MLTbT7J3RSYg9rfOugntNK1zzyPdGyiek3RS34jEI7lWIU6kZGKsjYxkEbHY9xBHsqlL6B7bP8A6m5x5fQhvnox91abiitDJpGCgVW6NrtyFD8LhtLCFoImjiS3TXIC4yitqPNlLHIzpY6m79J8qhenPRi14iVFxdtCLZGkZY3iUKj/AM7IHBwv0ZAOw2al+kXALmSWfq4gaO7hSGUzM6vEFLgsqqhEmVkPZJXcd++yPSXobLcvcPE0au1vHFEWLdr8qJo5gAcRsGTBGSCucbb2MoODslU8uojG1McIW2sbdYFlQJbRKzF3QEIdX00ncAGKudWwJBqP6RdHbXjlvHpn1IjllltXjffSVZNRDDG4yPNRXvFOjk0guwnJ+ms4oY9Zb8ohmzzMLsnbXBGT37ea/COGzWfMUKkgluQwYMwfltEgZ5OzjUpTAxsQF7jtUAgdYO6yayeqW7I4RbW/B7RIpbkLErNoe7kjQ9pi2gHsg7k1D9OuAWHEZLYXN4IX0nkKksCmUSsuCocHVkqAMedTXHuGTmeGe2SCVo1kQx3LNGMSFTrR1R8NlcEadwe/bdhx3ovPOyunIBSGEBCzrE0kdwJWjbCEiPA2I3BxtUsIDg7Kj8VDsqIDbVSPom4Zz+r/AMoSc/8A2PNteb6mv1NGr1d+7u3q2dCOD2fDmltbe6EszNreOSSIyrpQD1EAIGMHceNOrfg9wnEZZtMXIkZGyJ5FkGm2WPtQ8rS51L36xtj3V7wDhNxbvy3jtjCrSssys/PYuxYaoymA3aILaznHdvs0khc2i69goY2jeNc/z1T6HpRZzRyMlzbyRxgGVlmjZUVsgFyDhQcHv8jUN6PuidpZrLLZTCdJ22dWR1VEZsRqU2IBY79/n3U14Z0Vu14dLbSLAHMSJGVuJXiJBOcqYVMS93dq+7eZ4PYzWg5elZFe5c6wzahE6F+ZJlcaww0YGxGDnO1Kaa0hru/8wpDnEjJv8+ClV4vCdOJYzrdo0w69qRNWqNd92Ghsgb9k+VUi96CWLXbcSnvGIScO+uSEQLJE4URs2nI0sgXBbPZwak36HySRQxy8vC3VzM5RmyqSGcxNGdP5QM8ZPcNjufHmPoxdJbRZ6vLPDcyzYkLLFKHaQZJCkxvh9XqsAdt++pZizsuUEvJ3Z7qzW3FYZVQxyxuJdXLKOrCTTnVoIPaxg5x5VS+lHo+srm7luXunt5I1jkm5bwqI9IOiZ9akptH3k4+j9hqbu7K7ItpI4rXmxNKZI+dIkQ5ikDRIISSd8nKjJzTbjvAbqV5uSttpu4IopzK8gaLRzMsgCHmjEpwCU3A89lj6p2dX+/2TOsjs3/r91YZeLQoH1yxrykV5CzqNCNnS779lTpOCdtj5VQ7r0W2XEpZLuO7lcTOzZt3geLOcEK2g9x9tWHjHR2aXrnL5X09vDFFrZh20MueZhThe2uCM+O3m/wCjfCHthMr6SGmZ0cEl3VkXeXIA1AgrtnIVaGu6MW126DbjTm7Ko2voMs1YF5bmQfmM8aqfeUQN8iKvnDOFxW0SxQIsca9yoMDc5J9pJ3JO5p3XhWq3yvf2jasaxreAiq90q6C2vEgOepEijCyxELKo32yQQw3OzAjep4xe0/OkpLPV9Zx7mxVHSSMNtHumxa7YrO4/QRbBhquLkqMbDlAn2E6P3VfOB8AgsohFbRiNBucZJY4wWdjuzbDc+VJS9Hw389cD7MpFN36JKf8AWLv4XD0ztRPJs4e/0VjIYG8GvT6qdqnQejGFOI9f5sxk5ryaDy+Xl1ZSPU1Ywx8aft0JQ/6ze/C6kFc/5DJ/Sb7/AJuX+NDZJG3Q58VYYoDy8/8AX6pbph0Pi4nCsczOmhw6vEVDA6SpHaBBBB8vAeVKdE+jC8Ot+RHJJIgZmXnaMrqOWUaFAxqy3vY01/yGT+lX3/NyVKcI4OLZWVZJpNRzm4kaUjbGAW7h7KYSPIwPCR8cI6zXWfKv1X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SV" dirty="0">
              <a:latin typeface="Calibri" pitchFamily="34" charset="0"/>
            </a:endParaRPr>
          </a:p>
        </p:txBody>
      </p:sp>
      <p:sp>
        <p:nvSpPr>
          <p:cNvPr id="2052" name="AutoShape 4" descr="data:image/jpeg;base64,/9j/4AAQSkZJRgABAQAAAQABAAD/2wCEAAkGBhQQEBQUEBQUFBQUFhQYFBUQFBQUFBQWFRAVFRUUFRYXHCYeFxojGhQXHy8gIycpLCwsFR4xNjArNSYrLCkBCQoKDgwOGg8PGikkHyQpKTQsLC4pLCwtLSwsLSksLCwsLyksKSopLCksLCwtLCwsLCksLCwtKSwsLCksLCksLP/AABEIALABHgMBIgACEQEDEQH/xAAcAAABBQEBAQAAAAAAAAAAAAAAAwQFBgcCAQj/xABOEAACAQMCAgYGBQcHCwQDAAABAgMABBESIQUTBhQiMUFRBzJhcYGRI0JyocEzUmKCkrHRFUNUc6Kj8BYXJERTY5OUsrPTNMLS4TWDhP/EABoBAAIDAQEAAAAAAAAAAAAAAAACAQMEBQb/xAA2EQABBAEDAAgDBwQDAQAAAAABAAIDERIEITETIjJBYXGBoVGx4QUUQpHB0fAjUnLxYpKiFf/aAAwDAQACEQMRAD8AvXFOHyvxeWS2fTPDZ2pRWJ5Uoa5vNcMo8m0jDDdSAdxkFyeNPxL6C3EsAG17IwKSQb9q1jb/AGrfnrkKpDA5ZDUlb2Tjic0pU8trW2RW2wXS4umZfPYSKfjU2FxVpf8ARRSpXRBok4VYCRCw5qrGFPqvz3CMcncD4/GpmTpRmeWGG3nleFlD6OWqANEJFYO7gHv06fWyO4AgmK4NwiZOH2MbxkPHPG0inGVUTuxJ3x3EH41M8GtXS4vWdSFkmjaMnHaUWcCEjH6SsN/KpdRLifH5oTS/47bzWQlmjdo+fDG0TACSOcXkcaq4DYykukkgkELkZGMvLzjxWV44YJZ2jUNJyjEoXUMqmZXXLEb4G2O8jIzDcW4PK9tcKsZLPf28qgY3jS5tXZxv3ARsf1aW6SQqZXZILxZwgEVxZ6RzDpYqjHXpIUk7Trp7W3fU02vz/RCc8Q45MtzbqkExR+YSMwDmYiBGzSArgncHHdTu96QaJVhjhlmmKB2jj5Y5SEkBpXdgq5IIABJOk4BAJDK7adOoyzRmR41YXPVl1hZHt8Myr6xTWCNskZHhk0y4hw4C7NzLavNFPFEG0jM1u8evZ4w3bQh/qZIYHYg5CgDvQpUdLIxBNLIkkZtsc+KUIJI8qGGSGKEFWB1BiO/fY13/AC3zCwNvPySjkTHQEcKuSMa9a6hnBKjOPDbMVNwxXtboW9o8JkCAcwKHn0nOdOokKASO1g7nbzs96hMTgDJKMAPMlTioOI4Qooceiht7blxyNzY06vBGA0pURBgN20qFXGWZgBtvuMqWvSIGZYZ4pLeR9XKEvLZJdK6mCPGzDUBk6Tg4BIBAJqJXh80HUJ1iaQwWxgmhUrzFEiwEumohWKtDgrncMcZIAK9xzL25tSsMkUNtKZmknXls78iWFYo4z2sfSlizADsgDOThsW/NCs2ago+lBky1vbXE0QOOanJVXwxVjGJJFZ1BB3xgj1dVTciZUjzBHzFVfgF3LZW0drLbTu9vGsaPbqrxzrGulHViwEZIAyJNOCTuRvSNApBSHRPjC23COHDS8kkkEKxRQgF5GEOo41EKoABJZiAPPcVOWHHxJMYJYpIJgutUl0ESICAXjdGZWwSARkEZGRggmq23RqSOz4Y8lu0z2tvyprcMokAkSIM8eWCs6tENiwyrNg5wDOcHt4TcBobKWPSjfTzKI8amGYlVm5hJwCTpC9kb+FO4N3PmhS3HP/Sz/wBVL/22qpcLseD8iLXBYluXHqLW8JJOgZJOjc5q38XiL28yqMs0cgAHiShAHzpjwziJSCJWhnDLGikaAdwgB8fOla4gbIK7v+PCKVYIopJ5SoYxw6By4ydIeRnZVRSQQBnJ0nAODiBtOOcu74lcTQyxCCztXeNuWXKxNfOShVypyBtv78VJXBltrx5hC8sM8cQYwgNLC8Wv1kzl0YP9XJBB2wchg/DZbyTiWY5IEubOG3ieYKNTabsM+gMWAHOXZsH2U7ca38N/UIVkveKLFAZmDFQqtgY1YbGO848aQ4jx8RSrDHHJPMy6+XDo7EerTzJGdlVFzkDfJ0tgHBxA3/EbieyEIsp1mKxrIr6BHHpK62EucSjsnTpyTkZC74kLpZLa+kuBE8sM8MUbGEBpIWgeZgSmdTowm+rkgr3b5ChgHKFIjir8oObaYOW08rMJfvPaLB9AXAzkt8M7V5w7jYleWN0aGSEIXSUoew4bRIGRiCp0OO/OUO1RvGb6aWOIxx3McRmIn0KBcGIRMQyKG1qpfSDga8ZwB3iKs+ENJcX8YhuYYbm0hhSaVgx2W6DPlpGcH6VcA7+JAqQ0EG/5uhTtn0nabQ8NrcSQuyhZgYFVkb+eCPIHMfjnTkjcAg11acSt4jfSY5Qhmzcu57LOLOBuYNztyzGPDdTt4lHhPGpUjjintZ1lXQjcpVeE4KoZEk1aRH9bDYbA9XO1Mbro9LNHxJAAjS3UU0Bc9hzDbWZXVjJCGSAo22cZqKF1x/tC44rxNZGiuLu1ultom1gyCHlo2RouZ4lcyYUd2V7GSzAEArMcT6TLDNFCsUs0k0byRiAIQVR41bUzMFUfSA5JxtjOSoLK+45PNA0cdlOs8ismmYRiGMsCuuSYMUdB39jUxGOz5KW3B3jvrUgFo4bGaEyHHrma00g+OSImPwpttr8e/wDn1UKQ4VxoTvJG0bwyxaS8cugtpfVokUoxVlbS2CD9Ug4NSdQttZOOJTylTy2trVFbbBdJ7pnXz2EiH9apqqnVeyZFFFFKhFFFFCEUUUUIRRXLNXmuppRa7orjXRropFruiuNdGuikWu6K410a6KRa7orjXRropFruiuNdGuikWu6K410a6KRa7orjXRropFruiuNdGuikWu6K410a6KRa7orjXRropFruiuNdGuikWu6K410a6KRa7orjXRropFruiuNdGuikWu6K410a6KRa7orjXRropFruiuNdeqaKRaRnfBpPmVxevhvgKb82rQ3ZUudRTvmUcymnNo5tTilzTvmUcymvNrzm0YozTvmUcymnNo5tGKM075lHMppzaObRijNO+ZRzKac2jm0YozTvmUcymnNo5tGKM075lHMppzaObRijNO+ZRzKac2jm0YozTvmUcymnNo5tGKM075lHMppzaObRijNO+ZRzKac2jm0YozTvmUcymnNo5tGKM075lHMppzaObRijNO+ZRzKac2jm0YozTvmUcymnNo5tGKnNO+ZRzKac2jm0YqM075lL27ZzUbzaeWLZB9/4UrhQTsdZTXiLdv4D8aba6W4ofpPgPxppqq5g6oWd56xSuujXSWqjVTUkySuujXSWqvVBPcCfdRSLSmqjXXXVCBlyqDzcgUi17AvfIXP+7G3z7qjnhSdudkprr0HPdv7qIeJRfVQfrHNSMV4CPL3UriR3J2gO70xEDH6p+VdG2Yd4x7yB+NK3dmzjZ2+DGqvxTo2G3IyfM99NHTuTXoq5i6MW1t+tfoVOvKi+tJEPtSIPxojcOuqN0kXOC0TBwD5EjurO7/o6y9wzTPh17NZya4WKn6ykZVx5MviPv8q2/c7FsdZXK/8Ap4uxlYR62tQ10a6jeC8fivRhPo5gO1Ex2PmYz4j2U+OxwayFpBo8rqNeHtyabCU10a6S1UaqilOSV10a6S1UaqKRklddGukHmA7yB7zio/ifSSC2IErbnfCgsQv5zY7hUEgblKXhu5Kl9dGuq/c9JC8phs4xPIAC7FtMMYPdqffJ9gpWF75GzNHBIniIC6yL7g+z/MVil+0NPE/Bzt10m/Z85ZmaFiwCQCfT96vuU3ro10iHzXuqtjS14DmmwVgNg0Urro10lqo1U1KMkrro10lqo1UUjJK66NdJaqNVFIySuujXSWqjVRSMkrrqQ4Ydj7/wqK1VJ8JPZb3/AIVXIOqrYj1k04ufpP1R+NMtVedJuP2dtJ/pVysbaQeWAWlIycEIuTg4Ph4VTeI+mG1jyLW2kmPg05EaH4bt8wKtja5zRQKrkb1iSQFdY0LeqCfcM11chYV1XEkcK+cjgE+4Z391Y7xX0r38+yyLAm/Zt1C7eRdst8QRVbPEmdtUjM7HvZ2LMfex3NaW6dx7Rr3Wd8jWjq7+y2q66e2ce0Qe4bzP0cefed/uNRF36QbiTaMpCvlGozj2s2fuxWbw31Pob321sj00TeRfmuRqNRqHbA0PDb6qyPxF3Op3Zj5uxY/fTu34pjvphwfgtxc4MMTspx2yNKe8M2AfhVw4b6NXODPKF/RiGo/tHYfI00ssDBTiFih0mre62A+Z+qZ2/EfbUxYXjN6gZvsgn91TfD+h9tD3R6j5yHUfl3D5VMKgAwAAPIbVyZdSw9kL0um0UzR/UcPRRtmkviMfaP8ACnxgyO1j4UrXuaxF1rqNYAKTGTg0bd4JpBui9sfWiVvtEn8alaKkSPHBKUwxu5aD6KMj6NWykEW8WQQQdC5BHcQT406urISDfY+BH+N6VkuVX1mA95FMp+PwJ60g+AY/uFSM3G9yoIijFbAegUbcW7RnDfAjuNJaqVuOm1mQQzMR/Vv/AAptb3Ec6l7Z9ar6ykEOnvU749tawHgddpHoueXxONRvB8Ad0pqqN47xxbWPUe07bRoO9m/gPE17xPiyW8Zkc7DYAd7N4KPbVKaR5pDNN659VfCNfBRWXV6kQN8VS957LefkuZ42nJe5PMc+GTpQfmoPCvYbVUBCqBnv8c+w58KVorzTpHONkqAxo7lN9AeILDKbZwAJCWif844AMbHxIA293urQpYABWPTxahscMCCrDvVgcgj41cuG+kCI2wa6dY5VyrrvlmH1lUbkHv27t6V2GDiW2SutoJXyPEO5Pd5fD0+Sk7nKy7nssAAPJgWJx7x/0UaqirHi5vG5qgrCB9HrGGdjkM+PzdJAHnk1Ia6732PHIzStDxXNeVqPtEYzlveAL8/5yltVGqkddGuurS59pbVXmqktdGuikWltVGqkddGuikWldVGqktdGuikWltVS3BT2W9/4VB66meAnst7x+6qph1VfAeusY9NP/wCV/wD54f8Arlqi1vfS30WLxG86xJcNGvLSPRGiluwznVrYkfX7tPhXXDvQ3w+LBdZJiPGaQ4PvWPSp+VaY9VGyMDwUyaZ73krAlGSFG7HuA3J9w8asfCfR3f3ONFu6Kfrz/RL8m7XyBr6E4bwK3thi3hiiH+7RV+ZA3p/Vb9cfwhM3RtHaKyPg3oLOxu7nH6Fsvd/+x+/9mr5wfoHZWmDFApYfXlzI+fMF86fhip+vayPnkfyVobDG3gLzFGKQvuIRwIXmkSNB3tKyoo+LHFUvjPplsYMiIvcMP9iuE/4j4BHtXVSMjc/shWOc1vJV7zXEs6oMuQoHeWIA+ZrD+K+mq7lyIVjt1/R+kf8AaYY/s1WrjpBLO2qaR5D5yMWx7gdh8K2R6F7u0aWGbXBnZFrd77p7aRbCTmHyhGr+16v31DTekzJ+jiwPN2yf2R/GsnhvafRXldCPQwjndcLUfaWqPZIHkP3Wn2/S9pO9h7lAH/3Uta8az4/Oss4eJJTiFXcjH5NSxHvx3VbOH8JuV/KmOIf72QaseYVcn54qqbTRN4ICt0uvnees0nx7ldhIkg3pnecEDd29MoJY09aVn/q0x97U5HSBV9VGP2mx+6sGDmnqLsGSNw69fzyUBxHo2D4VBfyfLA4eFmVl7ivf7vIj2GrjfdLBGpd1jVR4tk/AeZ9lQMPTa6mbUgSKL6oMY1t+kckgCrH686dv9TfwXLl0mnkf1CQfiAvJLccRZTIrRXCA6QQ3IlJ3z3dh/u/CJuLNo2KyKVYd4P8AjcVOt0ouj/OfJE/hTK+v5Z8c1tWO7KqCPiBXnNXLFM7NgI+S3NjDW0TZ+NVfmorRRop1yqOVWGkYpropANyZVl06kPZlXGoFD9bHmMA/CpHlUcqrI3GNwcErmE8Gip214rDJtHIjexWGflTrXVQm4Wjd6gHzXZgfMEU74RxN45BDOdQb8lIe84+o/t8jXodNr2ynFwoql2Te1+asmujVSWujVXUpRkltdGqkddGuikZJbXRrpHXXmqikZJfXXmuktdGuikZJXXU90dPYf7Q/dVc11YOjJyj/AGh+6qJx1Fp0xuQKaorJfSf0+vLK+5FtIqJyY3/JozamZwd2B27I8KoN30+4hKMPdzfqMI/+2BVceje8B1hbX6lrDivpSWdUGWIUebEAfM1X+Jekbh9vnXdRkjvWImVh+rGCa+cbm5eU5ld5D5yszn5sTSdaG6AfiKoOs+AWzcW9OsK5FtbySkdzSssSH5am+4VTeLel7iE+QjpbrnYQINWPIu+o/EYql0IpY6VBLHuVd2PuA3NaW6aJvd+aodqJHJS6unlbXM7yP+dK7SNjy1MSaTqwcO6AX04BW3dF/PuMQqPaeYQ2PcDU7wr0ZxFwlzfR68EmKzUyMQPzZXwuR4jSal08TDiXC/gq+jcd3e6oVSPCOj9zdn/RYJJR+ci4Tvx+UbCD4mtd4b0QsbbBitVkcY+kuyZmyO5gp7Cn7IFS01xI4wWOPzR2V92BtSmcnsj80YsHO/kqDwz0WyLveXMcX6EOZpMe07Kp+dWSz4BZwfk4TK35902v+7GE+6pLq1HVqTInk/oqz/xaB7/NDX7kaQdKjuVAEUDy0rgUhqpfq1NeJXK28Zd8+AVR6zMe5VHmaW2tFpHZckrp5goJYgAd5JwB8aipOPmQlbVDIfF27MQ+P1vcK7teBSXB5l53d6QKeyvlr/Ob/HsE0lmAAAAAO4AYArlT65x2jHqrY9M9+7th7/RV1ODM7B7lua47h3Rp7FXx+NP+r1KdWr3qtch7XPNu3W1kTWCmhRXV6Or1KdVo6tS9EU+Ki+r0dXqU6tR1ajokYqL6vR1epXq1edWo6JGKi+r034hw3mRkDZhuh/Ndd1P+POp3q1edWoEZBsKHRhwoqO4bf82JX7iRhh5MNmHzFOddR1zbNaSPKFLQSHVIqjLRNjeQDxU+NSsKB1DIQykZBG4Ir1GnnbIwfHvXKLHNOJSeuvddLdWo6tWiwjEpDXRrpfq1HVqLCMSkddea6X6tR1aiwjEpHXVk6KnsP9of9NQPV6sHRlMI/wBofurPqCMFq0jSJQqJ6R/R1dX99zoGtwnJjT6aRkbKs5Oyo23aFV+D0KXR9ee1X7LyP/7BW2XMY3ZiAANydgB7TTFb6AxtIssbRoCXdXVlUAZ3IO1VN1T2tDbW6SJhdZHusth9CDZ7d7GB5JA7H5lxj5VKW/oZtFIMk9y/sURoD81J++rlH0hg25vMgyMr1mNoww8MMRgn9HOr2Un9NdZ0BreAg9thi4kz3FFP5Jfaw1exe+lOrcfxKvFn4QCq0/RPhVqSot+dKRkRyyPK7eX0ZOlR7SAKfWAmjTCLDbg/UtYlQKPLV3sfbt7qn+H9HooFxEgGfWPe7nzdjux9pp11EVhmkkl2J91a2N3J9lULnhbSHMjM5/TJb5Z7qbTdGww8VI3Vl2ZT4FT4Grx1EUhywfUVn9q4C/tMQD8M1j+70bQ6Fp5VXR7mLtSFZkGNQWPTKB4lcHDEd+nG/hU5bqsihkIZT3FdxTp00/lI2VfzhpZR79JyPeRioxOGi6ndIyVtlP05Q4W4k2PLBH1QMayPWyF3wa3xTPbs7dUGEN7P5J1HEreqQcd+kg4+Vd9VpS/6GW8qgBOUyjCPb4iZPdgY+6oae24hY+pi/h8A3ZnTyyRnWPbufdV/TnvCh0ZZyNvDf25Tnil7HbKGlPrHCKoy7t4Kqjcn+NIcN4G7uJ7kDmfzcfesCn97nxb4Cl+jHRaUv1q/Oq4bOhDgrApPcoGwO/w9+TVp6qKqe90nPCeKEu6zh5D91DdVo6pUz1WjqoqrBasFDdVo6pUz1YUdWFGARgobqlHVamerCjqoowCMFDdVo6rUz1YUdVFGARgobqlHVKmerCjqoowCMFDdUo6pUz1UUdWowRgobqlVy94c9ixlhUvbk5mhXcx+ckQ8vEr/AIF86sKOrVLQWmwq5IA8KlrxQynTaRNL5yPmKEfrkZY+xQaXs52MnKnQRyblNLakkUd5RiBuPFSAR3929W3q1IXfCUlXD+BDKVOGRh3Mp8CP4g7EirxK+7tVfdiN7UT1WjqtOY7e5RtLLFMvg4YxP37Bk0lSceII9wpbWw9aGQe0cth9z5+6rOmQIgmHVaOq0+F3H461+1FKo+ZXFdLdQn+dj/bUfjU9MjoQo/qtSnCItKt7/wAK7SJW9VlPuINOIYtNI+TIUrY4sTa4vOHxzACVFcA5AcZGfPB2pA8Bt9QbkxalwQQigjByPDwO48jVV6ZelFeG3QgaBpCY0k1K4UYZnXGCP0D86gf8/sX9Ff8A4q/wqW6aRwsBM6SMGnVa1YrRpqJ6KdIBf2kdyqlBJrwpIbGiVk7x3+rn40w6cdNRwuOJ2iMvMcrhWC4wpbO49lVhji7EDdWlwAy7lZcUYqM6M8cF9aRXAQoJAx0k5I0uy9/6tSlKRRoqQb3XhFAFe0VCleYriKBUGFAUeSgAb7nYVF9KOlMPDoObcE4zpREwXkbGQqgkb4B3OwxWef5/l5mDadn+vHMx9jRjPxq5kEkgtoVbpGNO5Wt15iojot0nj4jbieEOq6ipWQAMrAAkbEg943BqYqogg0U4IIsIoqk9NPSfHw24WExNKxQO2lgukMxCjcHJOkn5edTfQ/pSnErYTopTtMrISGKMp7iR5qVb3MKcxODciNkoe0nG91N1F8e4g8KqUBwdWSsZkPZjLKgGQFLEYyxxtjvYVKVUOnPpCXhbQq0LS80OQVcLp0FBvkb51/dSsaXnFvKlzg0WVK33E5VlUKMArEQDE7GQvIVkXIOI9KgHfu1ZOwrw8UlFxcJpyqRlozoPescZwW7jkucDx0HyNPuDcR6zbQzAFRNGkgUnJXWgbBPjjNOLl2VGKLqYKSq5xqIGQufDJ2zUEUaTWmEV85uRGdk5KP6p3dmkDDPsCrt7fbTKz4pcyWurQonDxjS6uqlWMbHx2yrEahnSe8EqVqF6H+lOPiFzyOS8LFGZdbA5K4ymMAhsZP6pqz9JeOpY2stxIMiNdlBwXYkKiA+BLED407o3NdiRulD2kWEz/lmVoUcgxapLgEvA7lQkkgiVkU5BYKN84OMD1hUnLdOLUyacSCItowTh+XnTjx32qA6D9Ov5U5pWBoki0gszhtTNk6QAPAYJ+0KtdK5paaKlrg4WFAy8WlEDuuGKyxKr8tlDIzR620k+Gphq7uz7DU6h2FZjP6dIFlZRbu0auQJVkUhkDkcwADcEdoD21p0ThgCDkEAgjxB3BpnxOZWQSte13BXVFeGs4476ZktbmaBrZmMTlCwkUA48cEbVDI3SGmhDnhgsrSKKy619PMBYa7aVRkbo6Pj24OK0LgvHIbyFZrdw6N4jIII71ZTurDyNM+J8faCGyNdwU/ooqq9LvSLbcNISTVJMRkRRYLBScBnJICj37nBwDSNaXGmhMSGiyrTivayWH09jV27MhPNJwz/slAP7VaH0b6UQcQh5ts2QDhlYaXRvzXXw9/cfCrHwvjFuCRkrX9kqXrkoD3/fXVZtxr00Ja3E0LWzsYnZCwkUA6TjOCNqRkbpDTQpe9rR1loT2EZ3KIT7VU/hSkcQUYUADyAxWb8L9OdtJIqzRSQqxxzNSui+18YIHtAOPdWlK2Rkd3hih8bo+0KQ1zXbtWNelvh2viKtj+YiHyllP41bF6d8Px+Qb/gR/wAap3pe4mY+JqoO3V4j85ZR+FXVZOC43ks/+Mv/AMq6Tuj6JmQJ27lywNR0z8S0C+9WrhVykkMbxLpR11KuAuAd+4bCqP6ZrTmW9uPKVj/dmrvwiaF4UNqyNDjCGJgyYUkEAjvwQR8KovpruzHb25HjKw/uzWTTV0481s1OX3c1zSsXo4i0cMt18g//AHnqy1ROgXTC0Th0CzXUCSAPqWSVFYfSuRkE5G2KtnDeP29yWFvPFKVALCKRXKg5wTpO2cH5VXM05uNd5VsJ/ptB5oJ/RRRVKuWbemXg7zJbyLkpGZFfHcDJo0sf2CM/pe2mfQ/pbbxWyWt3bqEUadaxh0cb9qRMZyfEjOSfCrx0m6TwWXKF3kRzMyatOpQdOe2O/Sd96ofTmz4ets1xZ3ESv2dMcMqusmWAICAkrgZO2AMb10YHscwRyA87ELlalkzZDLC4eIK0fgHDreGL/Q1RYnJcCI9jJABKjuA7I2G1SDtgZOwHfWd+ha/eW3n1ZKLKAufAmMFwP7J+NTPpP4/1ThzkHDzERJ+uDrPwQN8cVlfEelwBvdbWSHosyK24We2vAjxjikryZCPzHzuMIq6IR7PqZ+NSnooma0upbaTYS528BLFkH5rn9gVA9EuJ8SiRpbK3aRZNtZjLg6GIIU5HjnPupjxnjF7b3S3FzE0MrPzFBUorFCucDPd3Z+17a6rmh+Udiq233sLkMMrQ2Tvvf4UV9DVlnposuZJa+xZvvaP+FaTwviC3EMc0ZykqK6+5lBGfbvWZem2+MUlpjxSb7mj/AI1ztHtML8fkunrcjAcOdvmtC6JR6bC1Hlbwj5RLUqaqXRjpnZrZWwkurdXEEQZWmQMrCNcggnYg1YuG8YguQxt5Y5QpwxidXCnGcEqdjiqJGnImu9aIz1QO+lkHS/gTcP4qLmAYDOJ0A2Got9KnxJbPskqY9LHGBcxW8MRyjATvjxBBEYPzY49gqyek/hTS2LSR/lIPpBjvKAfSL+zv71FZj6P0e/v4o2JKRjmSZyRojIwvuLFVx5E+VdOEsewSO5b/AALkTtna90bOHVXh8VrnQPo+LKxijIw7DXJ5633IPuGF/VrrpzxQ29jMUOHdeXHjvDSdnUPaoy36tT1ZF6Y+kx6zFbR5Ohdbgb5eQ4RfeFB2/TFYYW9LMMvjZXRnJihOHNUFXbboEW4bJcgHKSqAPAxgaWOPtMN/0TWp+jPiZlsEjf14PoznxUDMZ/ZwPepqiW/EOMR23V1s25WllIMJJIbOok6u/c039HPSR7XiQt7gFOd9E6vgFZRvHqz45yo/rBW+ZvSxu3Fg2K+C58GccjOaIo38Vt9Y1DwwN0hLMAVNy+QRkHssNwa2WsT/AJbWLpC3NdUjW5k1M5Cqo0NuSdhvisek/H/iVs1gd1Mf7hfktP4/0MtbyFkkiQNg6JERVdG8CrAeeNu4+NZ56Jw9tfPCc6JVYMu+OZGchh5bah7dvIVdOOekyyt4WZJ4ppMHRHC4dmbG2dOdIz4mqT6IVlub2SdvUiVtTb4MsmMKPA9nUT5ZXzp4QRC/Pju80k9maPo/XyWu3c/Ljdz3IrN+ypP4VivRDov/AClxB5LzLr2pZdz22LAKme8Lv8kxW13UHMRkPcysp9zAj8aw3o70ofhHEXjvA2kZjlwMkDIKyqPrDYHA8GPjtUaXsPx7VbKdUHdJGfw3v+i1m86DWMsXLNrCFwQpjjRGTPijKMqfbWZdErJ+GcX5YYlDIYH/AE1Y/RsR3ZBKn2ZbzNaDeek7h8cZcXMchxskR1SE+A0d6/HFZ50Hnl4nxYzFcIjmaTyTc8pAfE6gPgrHwp9PkGP6S6r3S6qy5nRc37Lbaw+SJIeOPPMMxrcSluzq2IdfV8dyK3CsOSUTdIGt5Rqje5mVhkjICyN3jfvWk0ePXy/tKbXCQhnR82vfSA8F9PEbOIghSrFY9BkLMNACjckYPh9atf6P2jQ2kEchy8cMSuc5yyxqDv47isi6d28nB76J7YkI41xaiW0shAkjJPeO0O/wb2VsHBeKLdW8U8fqyorjzGRup9oOR8KnVV0bMOz7pdGJOkeZefDhVnpb6MIOJXAnlmnjYRrHiLl6cKzsD2kJz2zUN/mGtf6Tdf3H/iq58V6MrcSa2muYzgDTBO8abE76V8d++mn+Qyf0m+/5uX+NZBqZmim8LrDT6dwtzt/8b/VP+jHR9LC1S3jZ3VNeGk06jrkZznSAO9vKmfTLoXHxSONJZJIxGxYGLRkkqVwdakY3rgdB0/pN9/zUv8aUXoag/wBYvPjcuap6WQOyA38/onMUFVn/AOfqqn/mHtf6TdfOD/x1Yuhvo9h4W8rwySyGVUVubowAhYjGlR+ce+pKLo0q/wA9cn3zMaexcPC/XkP2nJok1WpcKLbHn9FT0MLTbT7J3RSYg9rfOugntNK1zzyPdGyiek3RS34jEI7lWIU6kZGKsjYxkEbHY9xBHsqlL6B7bP8A6m5x5fQhvnox91abiitDJpGCgVW6NrtyFD8LhtLCFoImjiS3TXIC4yitqPNlLHIzpY6m79J8qhenPRi14iVFxdtCLZGkZY3iUKj/AM7IHBwv0ZAOw2al+kXALmSWfq4gaO7hSGUzM6vEFLgsqqhEmVkPZJXcd++yPSXobLcvcPE0au1vHFEWLdr8qJo5gAcRsGTBGSCucbb2MoODslU8uojG1McIW2sbdYFlQJbRKzF3QEIdX00ncAGKudWwJBqP6RdHbXjlvHpn1IjllltXjffSVZNRDDG4yPNRXvFOjk0guwnJ+ms4oY9Zb8ohmzzMLsnbXBGT37ea/COGzWfMUKkgluQwYMwfltEgZ5OzjUpTAxsQF7jtUAgdYO6yayeqW7I4RbW/B7RIpbkLErNoe7kjQ9pi2gHsg7k1D9OuAWHEZLYXN4IX0nkKksCmUSsuCocHVkqAMedTXHuGTmeGe2SCVo1kQx3LNGMSFTrR1R8NlcEadwe/bdhx3ovPOyunIBSGEBCzrE0kdwJWjbCEiPA2I3BxtUsIDg7Kj8VDsqIDbVSPom4Zz+r/AMoSc/8A2PNteb6mv1NGr1d+7u3q2dCOD2fDmltbe6EszNreOSSIyrpQD1EAIGMHceNOrfg9wnEZZtMXIkZGyJ5FkGm2WPtQ8rS51L36xtj3V7wDhNxbvy3jtjCrSssys/PYuxYaoymA3aILaznHdvs0khc2i69goY2jeNc/z1T6HpRZzRyMlzbyRxgGVlmjZUVsgFyDhQcHv8jUN6PuidpZrLLZTCdJ22dWR1VEZsRqU2IBY79/n3U14Z0Vu14dLbSLAHMSJGVuJXiJBOcqYVMS93dq+7eZ4PYzWg5elZFe5c6wzahE6F+ZJlcaww0YGxGDnO1Kaa0hru/8wpDnEjJv8+ClV4vCdOJYzrdo0w69qRNWqNd92Ghsgb9k+VUi96CWLXbcSnvGIScO+uSEQLJE4URs2nI0sgXBbPZwak36HySRQxy8vC3VzM5RmyqSGcxNGdP5QM8ZPcNjufHmPoxdJbRZ6vLPDcyzYkLLFKHaQZJCkxvh9XqsAdt++pZizsuUEvJ3Z7qzW3FYZVQxyxuJdXLKOrCTTnVoIPaxg5x5VS+lHo+srm7luXunt5I1jkm5bwqI9IOiZ9akptH3k4+j9hqbu7K7ItpI4rXmxNKZI+dIkQ5ikDRIISSd8nKjJzTbjvAbqV5uSttpu4IopzK8gaLRzMsgCHmjEpwCU3A89lj6p2dX+/2TOsjs3/r91YZeLQoH1yxrykV5CzqNCNnS779lTpOCdtj5VQ7r0W2XEpZLuO7lcTOzZt3geLOcEK2g9x9tWHjHR2aXrnL5X09vDFFrZh20MueZhThe2uCM+O3m/wCjfCHthMr6SGmZ0cEl3VkXeXIA1AgrtnIVaGu6MW126DbjTm7Ko2voMs1YF5bmQfmM8aqfeUQN8iKvnDOFxW0SxQIsca9yoMDc5J9pJ3JO5p3XhWq3yvf2jasaxreAiq90q6C2vEgOepEijCyxELKo32yQQw3OzAjep4xe0/OkpLPV9Zx7mxVHSSMNtHumxa7YrO4/QRbBhquLkqMbDlAn2E6P3VfOB8AgsohFbRiNBucZJY4wWdjuzbDc+VJS9Hw389cD7MpFN36JKf8AWLv4XD0ztRPJs4e/0VjIYG8GvT6qdqnQejGFOI9f5sxk5ryaDy+Xl1ZSPU1Ywx8aft0JQ/6ze/C6kFc/5DJ/Sb7/AJuX+NDZJG3Q58VYYoDy8/8AX6pbph0Pi4nCsczOmhw6vEVDA6SpHaBBBB8vAeVKdE+jC8Ot+RHJJIgZmXnaMrqOWUaFAxqy3vY01/yGT+lX3/NyVKcI4OLZWVZJpNRzm4kaUjbGAW7h7KYSPIwPCR8cI6zXWfKv1X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SV" dirty="0">
              <a:latin typeface="Calibri" pitchFamily="34" charset="0"/>
            </a:endParaRPr>
          </a:p>
        </p:txBody>
      </p:sp>
      <p:pic>
        <p:nvPicPr>
          <p:cNvPr id="2053" name="Picture 6" descr="http://t3.gstatic.com/images?q=tbn:ANd9GcQlGWcI2z4OwL-jLRlj4tiOU0_uw4H_Kog2nLdBXfUpNSxy5WZ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404664"/>
            <a:ext cx="2376487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SV" dirty="0"/>
          </a:p>
        </p:txBody>
      </p:sp>
      <p:sp>
        <p:nvSpPr>
          <p:cNvPr id="13" name="12 CuadroTexto"/>
          <p:cNvSpPr txBox="1"/>
          <p:nvPr/>
        </p:nvSpPr>
        <p:spPr>
          <a:xfrm>
            <a:off x="899592" y="2636912"/>
            <a:ext cx="80648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Implementando Estrategias para fortalecer la Educación Fiscal. Alianza Ministerio de Hacienda – Ministerio de Educación.</a:t>
            </a:r>
            <a:endParaRPr lang="es-SV" sz="3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2411931" y="5089539"/>
            <a:ext cx="6347296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SV" sz="3200" dirty="0" smtClean="0"/>
              <a:t>Diplomado en Educación Fiscal</a:t>
            </a:r>
            <a:r>
              <a:rPr lang="es-SV" dirty="0" smtClean="0"/>
              <a:t>.</a:t>
            </a:r>
            <a:endParaRPr lang="es-SV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://t3.gstatic.com/images?q=tbn:ANd9GcQlGWcI2z4OwL-jLRlj4tiOU0_uw4H_Kog2nLdBXfUpNSxy5WZ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8421" y="156241"/>
            <a:ext cx="1728415" cy="1063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3 Imagen" descr="fiscal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2" y="0"/>
            <a:ext cx="1224135" cy="1142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878" y="854760"/>
            <a:ext cx="8229600" cy="729710"/>
          </a:xfrm>
        </p:spPr>
        <p:txBody>
          <a:bodyPr/>
          <a:lstStyle/>
          <a:p>
            <a:r>
              <a:rPr lang="es-SV" sz="3200" b="1" i="1" dirty="0" smtClean="0"/>
              <a:t>Inscripción </a:t>
            </a:r>
            <a:r>
              <a:rPr lang="es-SV" sz="3200" b="1" i="1" dirty="0"/>
              <a:t>y </a:t>
            </a:r>
            <a:r>
              <a:rPr lang="es-SV" sz="3200" b="1" i="1" dirty="0" smtClean="0"/>
              <a:t>evaluación. Fase </a:t>
            </a:r>
            <a:r>
              <a:rPr lang="es-SV" sz="3200" b="1" i="1" dirty="0"/>
              <a:t>virtual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SV" dirty="0" smtClean="0"/>
              <a:t>Gerencia de Educación Media Técnica y Tecnológica. Ing. Zulma Pérez</a:t>
            </a:r>
            <a:endParaRPr lang="es-SV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628800"/>
            <a:ext cx="7876109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144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://t3.gstatic.com/images?q=tbn:ANd9GcQlGWcI2z4OwL-jLRlj4tiOU0_uw4H_Kog2nLdBXfUpNSxy5WZ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8421" y="156241"/>
            <a:ext cx="1728415" cy="1063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3 Imagen" descr="fiscal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2" y="0"/>
            <a:ext cx="1224135" cy="1142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1844824"/>
            <a:ext cx="8229600" cy="729710"/>
          </a:xfrm>
        </p:spPr>
        <p:txBody>
          <a:bodyPr/>
          <a:lstStyle/>
          <a:p>
            <a:r>
              <a:rPr lang="es-SV" sz="3200" b="1" i="1" dirty="0" smtClean="0"/>
              <a:t>Mapa funcional</a:t>
            </a:r>
            <a:br>
              <a:rPr lang="es-SV" sz="3200" b="1" i="1" dirty="0" smtClean="0"/>
            </a:br>
            <a:r>
              <a:rPr lang="es-SV" sz="3200" b="1" i="1" dirty="0"/>
              <a:t/>
            </a:r>
            <a:br>
              <a:rPr lang="es-SV" sz="3200" b="1" i="1" dirty="0"/>
            </a:br>
            <a:r>
              <a:rPr lang="es-SV" sz="3200" b="1" i="1" dirty="0" smtClean="0"/>
              <a:t>Malla curricular</a:t>
            </a:r>
            <a:br>
              <a:rPr lang="es-SV" sz="3200" b="1" i="1" dirty="0" smtClean="0"/>
            </a:br>
            <a:r>
              <a:rPr lang="es-SV" sz="3200" b="1" i="1" dirty="0"/>
              <a:t/>
            </a:r>
            <a:br>
              <a:rPr lang="es-SV" sz="3200" b="1" i="1" dirty="0"/>
            </a:br>
            <a:r>
              <a:rPr lang="es-SV" sz="3200" b="1" i="1" dirty="0" smtClean="0"/>
              <a:t>Plan de Estudio</a:t>
            </a:r>
            <a:endParaRPr lang="es-SV" sz="3200" b="1" i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SV" dirty="0" smtClean="0"/>
              <a:t>Gerencia de Educación Media Técnica y Tecnológica. Ing. Zulma Pérez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051720" y="4581128"/>
            <a:ext cx="36985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dirty="0">
                <a:hlinkClick r:id="rId4"/>
              </a:rPr>
              <a:t>http://www.mined.gob.sv/megatec</a:t>
            </a:r>
            <a:r>
              <a:rPr lang="es-SV" dirty="0" smtClean="0">
                <a:hlinkClick r:id="rId4"/>
              </a:rPr>
              <a:t>/</a:t>
            </a:r>
            <a:endParaRPr lang="es-SV" dirty="0" smtClean="0"/>
          </a:p>
          <a:p>
            <a:endParaRPr lang="es-SV" dirty="0"/>
          </a:p>
        </p:txBody>
      </p:sp>
      <p:sp>
        <p:nvSpPr>
          <p:cNvPr id="3" name="2 Rectángulo"/>
          <p:cNvSpPr/>
          <p:nvPr/>
        </p:nvSpPr>
        <p:spPr>
          <a:xfrm>
            <a:off x="1835696" y="5243730"/>
            <a:ext cx="6226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dirty="0">
                <a:hlinkClick r:id="rId5"/>
              </a:rPr>
              <a:t>Bachillerato Técnico Vocacional en Administrativo contable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90301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66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6792"/>
            <a:ext cx="6480322" cy="4082603"/>
          </a:xfr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Gracias por su aportes</a:t>
            </a:r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SV" smtClean="0"/>
              <a:t>Gerencia de Educación Media Técnica y Tecnológica. Ing. Zulma Pérez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74227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http://t3.gstatic.com/images?q=tbn:ANd9GcQlGWcI2z4OwL-jLRlj4tiOU0_uw4H_Kog2nLdBXfUpNSxy5WZ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8421" y="156241"/>
            <a:ext cx="1728415" cy="1063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3 Imagen" descr="fiscal.bmp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2" y="0"/>
            <a:ext cx="1224135" cy="1142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5048" y="1142246"/>
            <a:ext cx="8568952" cy="292894"/>
          </a:xfrm>
        </p:spPr>
        <p:txBody>
          <a:bodyPr/>
          <a:lstStyle/>
          <a:p>
            <a:r>
              <a:rPr lang="es-ES" sz="3200" dirty="0" smtClean="0"/>
              <a:t>Fundamentos. </a:t>
            </a:r>
            <a:r>
              <a:rPr lang="es-ES" sz="3200" dirty="0"/>
              <a:t>Diplomado en Educación Fiscal</a:t>
            </a:r>
            <a:endParaRPr lang="es-SV" sz="3200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23728" y="6356350"/>
            <a:ext cx="5400600" cy="365125"/>
          </a:xfrm>
        </p:spPr>
        <p:txBody>
          <a:bodyPr/>
          <a:lstStyle/>
          <a:p>
            <a:pPr>
              <a:defRPr/>
            </a:pPr>
            <a:r>
              <a:rPr lang="es-SV" smtClean="0"/>
              <a:t>Gerencia de Educación Media Técnica y Tecnológica. Ing. Zulma Pérez</a:t>
            </a:r>
            <a:endParaRPr lang="es-SV" dirty="0"/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62656313"/>
              </p:ext>
            </p:extLst>
          </p:nvPr>
        </p:nvGraphicFramePr>
        <p:xfrm>
          <a:off x="467544" y="980728"/>
          <a:ext cx="8280919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://t3.gstatic.com/images?q=tbn:ANd9GcQlGWcI2z4OwL-jLRlj4tiOU0_uw4H_Kog2nLdBXfUpNSxy5WZ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8421" y="156241"/>
            <a:ext cx="1728415" cy="1063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3 Imagen" descr="fiscal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2" y="0"/>
            <a:ext cx="1224135" cy="1142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412536"/>
            <a:ext cx="8229600" cy="729710"/>
          </a:xfrm>
        </p:spPr>
        <p:txBody>
          <a:bodyPr/>
          <a:lstStyle/>
          <a:p>
            <a:r>
              <a:rPr lang="es-SV" sz="3200" b="1" dirty="0"/>
              <a:t>OBJETIVOS ESPECIFICOS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219615"/>
            <a:ext cx="7596336" cy="5513935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003">
            <a:schemeClr val="lt2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s-SV" sz="2800" dirty="0" smtClean="0"/>
              <a:t>Reconocimiento de los </a:t>
            </a:r>
            <a:r>
              <a:rPr lang="es-SV" sz="2800" dirty="0"/>
              <a:t>tributos como fuente principal de recursos del </a:t>
            </a:r>
            <a:r>
              <a:rPr lang="es-SV" sz="2800" dirty="0" smtClean="0"/>
              <a:t>Estado, </a:t>
            </a:r>
            <a:r>
              <a:rPr lang="es-SV" sz="2800" dirty="0"/>
              <a:t>para el financiamiento del gasto </a:t>
            </a:r>
            <a:r>
              <a:rPr lang="es-SV" sz="2800" dirty="0" smtClean="0"/>
              <a:t>público.</a:t>
            </a:r>
          </a:p>
          <a:p>
            <a:endParaRPr lang="es-SV" sz="2800" dirty="0"/>
          </a:p>
          <a:p>
            <a:r>
              <a:rPr lang="es-SV" sz="2800" dirty="0" smtClean="0"/>
              <a:t>Participar </a:t>
            </a:r>
            <a:r>
              <a:rPr lang="es-SV" sz="2800" dirty="0"/>
              <a:t>activamente como contralor del gasto </a:t>
            </a:r>
            <a:r>
              <a:rPr lang="es-SV" sz="2800" dirty="0" smtClean="0"/>
              <a:t>público.</a:t>
            </a:r>
          </a:p>
          <a:p>
            <a:endParaRPr lang="es-SV" sz="2400" dirty="0"/>
          </a:p>
          <a:p>
            <a:r>
              <a:rPr lang="es-SV" sz="2800" dirty="0" smtClean="0"/>
              <a:t>Reforzar </a:t>
            </a:r>
            <a:r>
              <a:rPr lang="es-SV" sz="2800" dirty="0"/>
              <a:t>competencias técnicas pertinentes con la aplicación de las Leyes y </a:t>
            </a:r>
            <a:r>
              <a:rPr lang="es-SV" sz="2800" dirty="0" smtClean="0"/>
              <a:t>Reglamentos fiscales.</a:t>
            </a:r>
          </a:p>
          <a:p>
            <a:pPr lvl="1"/>
            <a:r>
              <a:rPr lang="es-SV" sz="2400" dirty="0"/>
              <a:t>Fortalecer las temáticas fiscales del programa de estudio del técnico </a:t>
            </a:r>
            <a:r>
              <a:rPr lang="es-SV" sz="2400" dirty="0" smtClean="0"/>
              <a:t>comercial.</a:t>
            </a:r>
            <a:endParaRPr lang="es-SV" sz="240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SV" dirty="0" smtClean="0"/>
              <a:t>Gerencia de Educación Media Técnica y Tecnológica. Ing. Zulma Pérez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20374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://t3.gstatic.com/images?q=tbn:ANd9GcQlGWcI2z4OwL-jLRlj4tiOU0_uw4H_Kog2nLdBXfUpNSxy5WZ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8421" y="156241"/>
            <a:ext cx="1728415" cy="1063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3 Imagen" descr="fiscal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2" y="0"/>
            <a:ext cx="1224135" cy="1142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90417"/>
            <a:ext cx="8229600" cy="729710"/>
          </a:xfrm>
        </p:spPr>
        <p:txBody>
          <a:bodyPr/>
          <a:lstStyle/>
          <a:p>
            <a:r>
              <a:rPr lang="es-SV" sz="3200" b="1" dirty="0" smtClean="0"/>
              <a:t>Metodología</a:t>
            </a:r>
            <a:endParaRPr lang="es-SV" sz="3200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SV" smtClean="0"/>
              <a:t>Gerencia de Educación Media Técnica y Tecnológica. Ing. Zulma Pérez</a:t>
            </a:r>
            <a:endParaRPr lang="es-SV"/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45706740"/>
              </p:ext>
            </p:extLst>
          </p:nvPr>
        </p:nvGraphicFramePr>
        <p:xfrm>
          <a:off x="755576" y="1412776"/>
          <a:ext cx="6876763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12564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://t3.gstatic.com/images?q=tbn:ANd9GcQlGWcI2z4OwL-jLRlj4tiOU0_uw4H_Kog2nLdBXfUpNSxy5WZ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8421" y="156241"/>
            <a:ext cx="1728415" cy="1063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3 Imagen" descr="fiscal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2" y="0"/>
            <a:ext cx="1224135" cy="1142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854760"/>
            <a:ext cx="8229600" cy="729710"/>
          </a:xfrm>
        </p:spPr>
        <p:txBody>
          <a:bodyPr/>
          <a:lstStyle/>
          <a:p>
            <a:r>
              <a:rPr lang="es-SV" sz="3200" b="1" dirty="0" smtClean="0"/>
              <a:t>Metodología</a:t>
            </a:r>
            <a:endParaRPr lang="es-SV" sz="3200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9590" y="6264171"/>
            <a:ext cx="4544143" cy="365125"/>
          </a:xfrm>
        </p:spPr>
        <p:txBody>
          <a:bodyPr/>
          <a:lstStyle/>
          <a:p>
            <a:pPr>
              <a:defRPr/>
            </a:pPr>
            <a:r>
              <a:rPr lang="es-SV" dirty="0" smtClean="0"/>
              <a:t>Gerencia de Educación Media Técnica y Tecnológica. Ing. Zulma Pérez</a:t>
            </a:r>
            <a:endParaRPr lang="es-SV" dirty="0"/>
          </a:p>
        </p:txBody>
      </p:sp>
      <p:sp>
        <p:nvSpPr>
          <p:cNvPr id="3" name="2 Rectángulo"/>
          <p:cNvSpPr/>
          <p:nvPr/>
        </p:nvSpPr>
        <p:spPr>
          <a:xfrm>
            <a:off x="285949" y="1556792"/>
            <a:ext cx="4572000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s-SV" dirty="0" smtClean="0"/>
              <a:t>Participantes registran </a:t>
            </a:r>
            <a:r>
              <a:rPr lang="es-SV" dirty="0"/>
              <a:t>el logro de competencias a través de una </a:t>
            </a:r>
            <a:r>
              <a:rPr lang="es-SV" dirty="0" smtClean="0"/>
              <a:t>portafolio </a:t>
            </a:r>
            <a:r>
              <a:rPr lang="es-SV" dirty="0"/>
              <a:t>de </a:t>
            </a:r>
            <a:r>
              <a:rPr lang="es-SV" dirty="0" smtClean="0"/>
              <a:t>evidencias.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863589" y="2933170"/>
            <a:ext cx="4572000" cy="258532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s-SV" dirty="0" smtClean="0"/>
              <a:t>Reflexión- Activa: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s-SV" dirty="0" smtClean="0"/>
              <a:t>debate </a:t>
            </a:r>
            <a:r>
              <a:rPr lang="es-SV" dirty="0"/>
              <a:t>y técnicas de expresión verbal, </a:t>
            </a:r>
            <a:r>
              <a:rPr lang="es-SV" dirty="0" smtClean="0"/>
              <a:t>mímicas, etc.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s-SV" dirty="0"/>
          </a:p>
          <a:p>
            <a:r>
              <a:rPr lang="es-SV" dirty="0"/>
              <a:t>Técnica del juicio: </a:t>
            </a:r>
            <a:endParaRPr lang="es-SV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s-SV" dirty="0" smtClean="0"/>
              <a:t>Planteamiento </a:t>
            </a:r>
            <a:r>
              <a:rPr lang="es-SV" dirty="0"/>
              <a:t>de </a:t>
            </a:r>
            <a:r>
              <a:rPr lang="es-SV" dirty="0" smtClean="0"/>
              <a:t>problemas sociales.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s-SV" dirty="0" smtClean="0"/>
              <a:t>Análisis </a:t>
            </a:r>
            <a:r>
              <a:rPr lang="es-SV" dirty="0"/>
              <a:t>de noticias recientes ocurridas en el </a:t>
            </a:r>
            <a:r>
              <a:rPr lang="es-SV" dirty="0" smtClean="0"/>
              <a:t>país.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697907" y="3212976"/>
            <a:ext cx="3346724" cy="34163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SV" sz="2400" dirty="0"/>
              <a:t>participativa, cooperativa, investigación aplicación de análisis de casos, resolución de conflictos, panel foros, mesas redondas, planificación de proyectos</a:t>
            </a:r>
          </a:p>
        </p:txBody>
      </p:sp>
    </p:spTree>
    <p:extLst>
      <p:ext uri="{BB962C8B-B14F-4D97-AF65-F5344CB8AC3E}">
        <p14:creationId xmlns:p14="http://schemas.microsoft.com/office/powerpoint/2010/main" val="239921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://t3.gstatic.com/images?q=tbn:ANd9GcQlGWcI2z4OwL-jLRlj4tiOU0_uw4H_Kog2nLdBXfUpNSxy5WZ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8421" y="156241"/>
            <a:ext cx="1728415" cy="1063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3 Imagen" descr="fiscal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2" y="0"/>
            <a:ext cx="1224135" cy="1142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2264" y="323073"/>
            <a:ext cx="8229600" cy="729710"/>
          </a:xfrm>
        </p:spPr>
        <p:txBody>
          <a:bodyPr/>
          <a:lstStyle/>
          <a:p>
            <a:r>
              <a:rPr lang="es-SV" sz="3200" b="1" dirty="0" smtClean="0"/>
              <a:t>Roles. MINED. Tutores</a:t>
            </a:r>
            <a:endParaRPr lang="es-SV" sz="3200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SV" dirty="0" smtClean="0"/>
              <a:t>Gerencia de Educación Media Técnica y Tecnológica. Ing. Zulma Pérez</a:t>
            </a:r>
            <a:endParaRPr lang="es-SV" dirty="0"/>
          </a:p>
        </p:txBody>
      </p:sp>
      <p:sp>
        <p:nvSpPr>
          <p:cNvPr id="8" name="7 Rectángulo"/>
          <p:cNvSpPr/>
          <p:nvPr/>
        </p:nvSpPr>
        <p:spPr>
          <a:xfrm>
            <a:off x="2195736" y="1340768"/>
            <a:ext cx="5663193" cy="92333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SV" b="1" i="1" dirty="0" smtClean="0"/>
              <a:t>Derechos</a:t>
            </a:r>
            <a:endParaRPr lang="es-SV" dirty="0"/>
          </a:p>
          <a:p>
            <a:pPr marL="285750" indent="-285750">
              <a:buFont typeface="Arial" pitchFamily="34" charset="0"/>
              <a:buChar char="•"/>
            </a:pPr>
            <a:r>
              <a:rPr lang="es-SV" dirty="0" smtClean="0"/>
              <a:t>Diploma </a:t>
            </a:r>
            <a:r>
              <a:rPr lang="es-SV" dirty="0"/>
              <a:t>que certifica su participación como </a:t>
            </a:r>
            <a:r>
              <a:rPr lang="es-SV" dirty="0" smtClean="0"/>
              <a:t>tutor.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SV" dirty="0" smtClean="0"/>
              <a:t>Actualizarse </a:t>
            </a:r>
            <a:r>
              <a:rPr lang="es-SV" dirty="0"/>
              <a:t>en la temática tributaria</a:t>
            </a:r>
            <a:r>
              <a:rPr lang="es-SV" dirty="0" smtClean="0"/>
              <a:t>.</a:t>
            </a:r>
            <a:endParaRPr lang="es-SV" dirty="0"/>
          </a:p>
        </p:txBody>
      </p:sp>
      <p:sp>
        <p:nvSpPr>
          <p:cNvPr id="9" name="8 Rectángulo"/>
          <p:cNvSpPr/>
          <p:nvPr/>
        </p:nvSpPr>
        <p:spPr>
          <a:xfrm>
            <a:off x="251522" y="2495784"/>
            <a:ext cx="4572000" cy="42473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s-SV" b="1" i="1" dirty="0"/>
              <a:t>Responsabilidades:</a:t>
            </a:r>
            <a:endParaRPr lang="es-SV" dirty="0"/>
          </a:p>
          <a:p>
            <a:pPr marL="285750" indent="-285750">
              <a:buFont typeface="Arial" pitchFamily="34" charset="0"/>
              <a:buChar char="•"/>
            </a:pPr>
            <a:r>
              <a:rPr lang="es-SV" dirty="0"/>
              <a:t>Ser el tutor de una de las semanas de trabajo virtual.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SV" dirty="0"/>
              <a:t>Atender los correspondientes de la semana.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SV" dirty="0"/>
              <a:t>Evaluar las tareas y el foro obligatorio conforme a los criterios de evaluación preestablecidos.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SV" dirty="0"/>
              <a:t>Vigilar el  desempeño de sus alumnos propuestos en la fase virtual del Diplomado.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SV" dirty="0"/>
              <a:t>Colaborar con sus alumnos en el desarrollo y planificación de las actividades a realizar durante la semana de la cultura fiscal.</a:t>
            </a:r>
          </a:p>
        </p:txBody>
      </p:sp>
    </p:spTree>
    <p:extLst>
      <p:ext uri="{BB962C8B-B14F-4D97-AF65-F5344CB8AC3E}">
        <p14:creationId xmlns:p14="http://schemas.microsoft.com/office/powerpoint/2010/main" val="3096010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://t3.gstatic.com/images?q=tbn:ANd9GcQlGWcI2z4OwL-jLRlj4tiOU0_uw4H_Kog2nLdBXfUpNSxy5WZ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8421" y="156241"/>
            <a:ext cx="1728415" cy="1063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3 Imagen" descr="fiscal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2" y="0"/>
            <a:ext cx="1224135" cy="1142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2264" y="323073"/>
            <a:ext cx="8229600" cy="729710"/>
          </a:xfrm>
        </p:spPr>
        <p:txBody>
          <a:bodyPr/>
          <a:lstStyle/>
          <a:p>
            <a:r>
              <a:rPr lang="es-SV" sz="3200" b="1" dirty="0" smtClean="0"/>
              <a:t>Roles. MINED. </a:t>
            </a:r>
            <a:r>
              <a:rPr lang="es-SV" sz="3200" b="1" dirty="0"/>
              <a:t>Monitores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SV" dirty="0" smtClean="0"/>
              <a:t>Gerencia de Educación Media Técnica y Tecnológica. Ing. Zulma Pérez</a:t>
            </a:r>
            <a:endParaRPr lang="es-SV" dirty="0"/>
          </a:p>
        </p:txBody>
      </p:sp>
      <p:sp>
        <p:nvSpPr>
          <p:cNvPr id="9" name="8 Rectángulo"/>
          <p:cNvSpPr/>
          <p:nvPr/>
        </p:nvSpPr>
        <p:spPr>
          <a:xfrm>
            <a:off x="282500" y="1219615"/>
            <a:ext cx="7313835" cy="563231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SV" sz="2000" dirty="0" smtClean="0"/>
              <a:t>Convocatoria, a </a:t>
            </a:r>
            <a:r>
              <a:rPr lang="es-SV" sz="2000" dirty="0"/>
              <a:t>través de canales </a:t>
            </a:r>
            <a:r>
              <a:rPr lang="es-SV" sz="2000" dirty="0" smtClean="0"/>
              <a:t>institucionales.</a:t>
            </a:r>
          </a:p>
          <a:p>
            <a:endParaRPr lang="es-SV" sz="2000" dirty="0" smtClean="0"/>
          </a:p>
          <a:p>
            <a:r>
              <a:rPr lang="es-SV" sz="2000" dirty="0" smtClean="0"/>
              <a:t>Participar </a:t>
            </a:r>
            <a:r>
              <a:rPr lang="es-SV" sz="2000" dirty="0"/>
              <a:t>activamente en los </a:t>
            </a:r>
            <a:r>
              <a:rPr lang="es-SV" sz="2000" dirty="0" smtClean="0"/>
              <a:t>foros.</a:t>
            </a:r>
            <a:endParaRPr lang="es-SV" sz="2000" dirty="0"/>
          </a:p>
          <a:p>
            <a:endParaRPr lang="es-SV" sz="2000" dirty="0"/>
          </a:p>
          <a:p>
            <a:r>
              <a:rPr lang="es-SV" sz="2000" dirty="0"/>
              <a:t>Participar en las jornadas presenciales </a:t>
            </a:r>
            <a:r>
              <a:rPr lang="es-SV" sz="2000" dirty="0" smtClean="0"/>
              <a:t>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s-SV" sz="2000" dirty="0" smtClean="0"/>
              <a:t>funcionamiento</a:t>
            </a:r>
            <a:r>
              <a:rPr lang="es-SV" sz="2000" dirty="0"/>
              <a:t>, </a:t>
            </a:r>
            <a:endParaRPr lang="es-SV" sz="20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s-SV" sz="2000" dirty="0" smtClean="0"/>
              <a:t>metodología </a:t>
            </a:r>
            <a:r>
              <a:rPr lang="es-SV" sz="2000" dirty="0"/>
              <a:t>e </a:t>
            </a:r>
            <a:endParaRPr lang="es-SV" sz="20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s-SV" sz="2000" dirty="0" smtClean="0"/>
              <a:t>implementación en </a:t>
            </a:r>
            <a:r>
              <a:rPr lang="es-SV" sz="2000" dirty="0"/>
              <a:t>los centros educativos participantes</a:t>
            </a:r>
            <a:r>
              <a:rPr lang="es-SV" sz="2000" dirty="0" smtClean="0"/>
              <a:t>.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s-SV" sz="2000" dirty="0"/>
          </a:p>
          <a:p>
            <a:r>
              <a:rPr lang="es-SV" sz="2000" dirty="0" smtClean="0"/>
              <a:t>Apoyo en el monitoreo de </a:t>
            </a:r>
            <a:r>
              <a:rPr lang="es-SV" sz="2000" dirty="0"/>
              <a:t>la participación de los docentes tutores y de los alumnos participantes</a:t>
            </a:r>
          </a:p>
          <a:p>
            <a:endParaRPr lang="es-SV" sz="2000" dirty="0"/>
          </a:p>
          <a:p>
            <a:r>
              <a:rPr lang="es-SV" sz="2000" dirty="0"/>
              <a:t>Organizar y asistir </a:t>
            </a:r>
            <a:r>
              <a:rPr lang="es-SV" sz="2000" dirty="0" smtClean="0"/>
              <a:t>a eventos de la semana </a:t>
            </a:r>
            <a:r>
              <a:rPr lang="es-SV" sz="2000" dirty="0"/>
              <a:t>de la cultura fiscal</a:t>
            </a:r>
            <a:r>
              <a:rPr lang="es-SV" sz="2000" dirty="0" smtClean="0"/>
              <a:t>.</a:t>
            </a:r>
          </a:p>
          <a:p>
            <a:endParaRPr lang="es-SV" sz="2000" dirty="0"/>
          </a:p>
          <a:p>
            <a:r>
              <a:rPr lang="es-SV" sz="2000" dirty="0" smtClean="0"/>
              <a:t>Apoyar en al elaboración </a:t>
            </a:r>
            <a:r>
              <a:rPr lang="es-SV" sz="2000" dirty="0"/>
              <a:t>de materiales de apoyo, guías, tarea y foros</a:t>
            </a:r>
            <a:r>
              <a:rPr lang="es-SV" sz="2000" dirty="0" smtClean="0"/>
              <a:t>.</a:t>
            </a:r>
          </a:p>
          <a:p>
            <a:endParaRPr lang="es-SV" sz="2000" dirty="0"/>
          </a:p>
          <a:p>
            <a:r>
              <a:rPr lang="es-SV" sz="2000" dirty="0"/>
              <a:t>Coordinar </a:t>
            </a:r>
            <a:r>
              <a:rPr lang="es-SV" sz="2000" dirty="0" smtClean="0"/>
              <a:t>la </a:t>
            </a:r>
            <a:r>
              <a:rPr lang="es-SV" sz="2000" dirty="0"/>
              <a:t>logística de organización de las jornadas presenciales. </a:t>
            </a:r>
          </a:p>
        </p:txBody>
      </p:sp>
    </p:spTree>
    <p:extLst>
      <p:ext uri="{BB962C8B-B14F-4D97-AF65-F5344CB8AC3E}">
        <p14:creationId xmlns:p14="http://schemas.microsoft.com/office/powerpoint/2010/main" val="313453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://t3.gstatic.com/images?q=tbn:ANd9GcQlGWcI2z4OwL-jLRlj4tiOU0_uw4H_Kog2nLdBXfUpNSxy5WZ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8421" y="156241"/>
            <a:ext cx="1728415" cy="1063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3 Imagen" descr="fiscal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2" y="0"/>
            <a:ext cx="1224135" cy="1142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2264" y="323073"/>
            <a:ext cx="8229600" cy="729710"/>
          </a:xfrm>
        </p:spPr>
        <p:txBody>
          <a:bodyPr/>
          <a:lstStyle/>
          <a:p>
            <a:r>
              <a:rPr lang="es-SV" sz="3200" b="1" dirty="0" smtClean="0"/>
              <a:t>Roles. MH. </a:t>
            </a:r>
            <a:r>
              <a:rPr lang="es-SV" sz="3200" b="1" dirty="0"/>
              <a:t>Monitores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SV" dirty="0" smtClean="0"/>
              <a:t>Gerencia de Educación Media Técnica y Tecnológica. Ing. Zulma Pérez</a:t>
            </a:r>
            <a:endParaRPr lang="es-SV" dirty="0"/>
          </a:p>
        </p:txBody>
      </p:sp>
      <p:sp>
        <p:nvSpPr>
          <p:cNvPr id="9" name="8 Rectángulo"/>
          <p:cNvSpPr/>
          <p:nvPr/>
        </p:nvSpPr>
        <p:spPr>
          <a:xfrm>
            <a:off x="0" y="1219615"/>
            <a:ext cx="9144000" cy="563231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SV" sz="2000" dirty="0"/>
              <a:t>Elaboración de materiales de apoyo, guías, tarea y foros.</a:t>
            </a:r>
          </a:p>
          <a:p>
            <a:endParaRPr lang="es-SV" sz="2000" dirty="0" smtClean="0"/>
          </a:p>
          <a:p>
            <a:r>
              <a:rPr lang="es-SV" sz="2000" dirty="0" smtClean="0"/>
              <a:t>Administrar </a:t>
            </a:r>
            <a:r>
              <a:rPr lang="es-SV" sz="2000" dirty="0"/>
              <a:t>la web en línea.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SV" sz="2000" dirty="0" smtClean="0"/>
              <a:t>Monitorear </a:t>
            </a:r>
            <a:r>
              <a:rPr lang="es-SV" sz="2000" dirty="0"/>
              <a:t>constantemente las participaciones en </a:t>
            </a:r>
            <a:r>
              <a:rPr lang="es-SV" sz="2000" dirty="0" smtClean="0"/>
              <a:t>línea.</a:t>
            </a:r>
            <a:endParaRPr lang="es-SV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es-SV" sz="2000" dirty="0" smtClean="0"/>
              <a:t>Organizar la información en la plataforma por semanas de ejecución.</a:t>
            </a:r>
          </a:p>
          <a:p>
            <a:endParaRPr lang="es-SV" sz="2000" dirty="0" smtClean="0"/>
          </a:p>
          <a:p>
            <a:r>
              <a:rPr lang="es-SV" sz="2000" dirty="0" smtClean="0"/>
              <a:t>Apoyo a docentes tutores en los temas técnicos.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s-SV" sz="2000" dirty="0" smtClean="0"/>
              <a:t>Brindar la información oportuna a tutores.</a:t>
            </a:r>
          </a:p>
          <a:p>
            <a:endParaRPr lang="es-SV" sz="2000" dirty="0" smtClean="0"/>
          </a:p>
          <a:p>
            <a:r>
              <a:rPr lang="es-SV" sz="2000" dirty="0" smtClean="0"/>
              <a:t>capacitar </a:t>
            </a:r>
            <a:r>
              <a:rPr lang="es-SV" sz="2000" dirty="0"/>
              <a:t>a los docentes tutores en el uso de la plataforma y la administración tutorial del mismo.</a:t>
            </a:r>
          </a:p>
          <a:p>
            <a:endParaRPr lang="es-SV" sz="2000" dirty="0" smtClean="0"/>
          </a:p>
          <a:p>
            <a:r>
              <a:rPr lang="es-SV" sz="2000" dirty="0" smtClean="0"/>
              <a:t>Coordinar </a:t>
            </a:r>
            <a:r>
              <a:rPr lang="es-SV" sz="2000" dirty="0"/>
              <a:t>junto al Ministerio de Educación la logística de organización de las jornadas presenciales. </a:t>
            </a:r>
            <a:endParaRPr lang="es-SV" sz="2000" dirty="0" smtClean="0"/>
          </a:p>
          <a:p>
            <a:endParaRPr lang="es-SV" sz="2000" dirty="0" smtClean="0"/>
          </a:p>
          <a:p>
            <a:r>
              <a:rPr lang="es-SV" sz="2000" dirty="0" smtClean="0"/>
              <a:t>Organizar </a:t>
            </a:r>
            <a:r>
              <a:rPr lang="es-SV" sz="2000" dirty="0"/>
              <a:t>y asistir a eventos de la semana de la cultura fiscal</a:t>
            </a:r>
            <a:r>
              <a:rPr lang="es-SV" sz="2000" dirty="0" smtClean="0"/>
              <a:t>.</a:t>
            </a:r>
          </a:p>
          <a:p>
            <a:endParaRPr lang="es-SV" sz="2000" dirty="0"/>
          </a:p>
          <a:p>
            <a:r>
              <a:rPr lang="es-SV" sz="2000" dirty="0" smtClean="0"/>
              <a:t>Proveer de refrigerios durante las jornadas presenciales.</a:t>
            </a:r>
            <a:endParaRPr lang="es-SV" sz="2000" dirty="0"/>
          </a:p>
        </p:txBody>
      </p:sp>
    </p:spTree>
    <p:extLst>
      <p:ext uri="{BB962C8B-B14F-4D97-AF65-F5344CB8AC3E}">
        <p14:creationId xmlns:p14="http://schemas.microsoft.com/office/powerpoint/2010/main" val="18429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://t3.gstatic.com/images?q=tbn:ANd9GcQlGWcI2z4OwL-jLRlj4tiOU0_uw4H_Kog2nLdBXfUpNSxy5WZ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8421" y="156241"/>
            <a:ext cx="1728415" cy="1063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3 Imagen" descr="fiscal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2" y="0"/>
            <a:ext cx="1224135" cy="1142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2" y="192125"/>
            <a:ext cx="8229600" cy="729710"/>
          </a:xfrm>
        </p:spPr>
        <p:txBody>
          <a:bodyPr/>
          <a:lstStyle/>
          <a:p>
            <a:r>
              <a:rPr lang="es-SV" sz="3200" b="1" i="1" dirty="0" smtClean="0"/>
              <a:t>Competencias</a:t>
            </a:r>
            <a:endParaRPr lang="es-SV" sz="3200" b="1" i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SV" dirty="0" smtClean="0"/>
              <a:t>Gerencia de Educación Media Técnica y Tecnológica. Ing. Zulma Pérez</a:t>
            </a:r>
            <a:endParaRPr lang="es-SV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701909"/>
              </p:ext>
            </p:extLst>
          </p:nvPr>
        </p:nvGraphicFramePr>
        <p:xfrm>
          <a:off x="511220" y="1412776"/>
          <a:ext cx="6660739" cy="4697712"/>
        </p:xfrm>
        <a:graphic>
          <a:graphicData uri="http://schemas.openxmlformats.org/drawingml/2006/table">
            <a:tbl>
              <a:tblPr/>
              <a:tblGrid>
                <a:gridCol w="6660739"/>
              </a:tblGrid>
              <a:tr h="480468">
                <a:tc>
                  <a:txBody>
                    <a:bodyPr/>
                    <a:lstStyle/>
                    <a:p>
                      <a:pPr algn="just" rtl="0"/>
                      <a:r>
                        <a:rPr lang="es-SV" sz="1800" b="1" dirty="0">
                          <a:solidFill>
                            <a:srgbClr val="000000"/>
                          </a:solidFill>
                          <a:effectLst/>
                          <a:latin typeface="Calibri, serif"/>
                        </a:rPr>
                        <a:t>Educación fiscal: Formación de Valores, Construcción de Ciudadanía y Cultura Fiscal</a:t>
                      </a:r>
                      <a:endParaRPr lang="es-SV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4288" marR="24288" marT="24288" marB="24288" anchor="ctr">
                    <a:lnL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266265">
                <a:tc>
                  <a:txBody>
                    <a:bodyPr/>
                    <a:lstStyle/>
                    <a:p>
                      <a:pPr algn="just" rtl="0"/>
                      <a:r>
                        <a:rPr lang="es-SV" sz="1800" b="1" dirty="0">
                          <a:solidFill>
                            <a:srgbClr val="000000"/>
                          </a:solidFill>
                          <a:effectLst/>
                          <a:latin typeface="Calibri, serif"/>
                        </a:rPr>
                        <a:t>Jornada de familiarización de plataforma </a:t>
                      </a:r>
                      <a:endParaRPr lang="es-SV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4288" marR="24288" marT="24288" marB="24288" anchor="ctr">
                    <a:lnL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266265">
                <a:tc>
                  <a:txBody>
                    <a:bodyPr/>
                    <a:lstStyle/>
                    <a:p>
                      <a:pPr algn="just" rtl="0"/>
                      <a:r>
                        <a:rPr lang="es-SV" sz="1800" b="1">
                          <a:solidFill>
                            <a:srgbClr val="000000"/>
                          </a:solidFill>
                          <a:effectLst/>
                          <a:latin typeface="Calibri, serif"/>
                        </a:rPr>
                        <a:t>Clasificación de los tributos</a:t>
                      </a:r>
                      <a:endParaRPr lang="es-SV" sz="18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4288" marR="24288" marT="24288" marB="24288" anchor="ctr">
                    <a:lnL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266265">
                <a:tc>
                  <a:txBody>
                    <a:bodyPr/>
                    <a:lstStyle/>
                    <a:p>
                      <a:pPr algn="just" rtl="0"/>
                      <a:r>
                        <a:rPr lang="es-SV" sz="1800" b="1">
                          <a:solidFill>
                            <a:srgbClr val="000000"/>
                          </a:solidFill>
                          <a:effectLst/>
                          <a:latin typeface="Calibri, serif"/>
                        </a:rPr>
                        <a:t>Hechos Generadores IVA</a:t>
                      </a:r>
                      <a:endParaRPr lang="es-SV" sz="18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4288" marR="24288" marT="24288" marB="24288" anchor="ctr">
                    <a:lnL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373367">
                <a:tc>
                  <a:txBody>
                    <a:bodyPr/>
                    <a:lstStyle/>
                    <a:p>
                      <a:pPr algn="just" rtl="0"/>
                      <a:r>
                        <a:rPr lang="es-SV" sz="1800" b="1">
                          <a:solidFill>
                            <a:srgbClr val="000000"/>
                          </a:solidFill>
                          <a:effectLst/>
                          <a:latin typeface="Calibri, serif"/>
                        </a:rPr>
                        <a:t>Documentos legales IVA, Contabilidad y Registros Especiales</a:t>
                      </a:r>
                      <a:endParaRPr lang="es-SV" sz="18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4288" marR="24288" marT="24288" marB="24288" anchor="ctr">
                    <a:lnL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266265">
                <a:tc>
                  <a:txBody>
                    <a:bodyPr/>
                    <a:lstStyle/>
                    <a:p>
                      <a:pPr algn="just" rtl="0"/>
                      <a:r>
                        <a:rPr lang="es-SV" sz="1800" b="1">
                          <a:solidFill>
                            <a:srgbClr val="000000"/>
                          </a:solidFill>
                          <a:effectLst/>
                          <a:latin typeface="Calibri, serif"/>
                        </a:rPr>
                        <a:t>Retenciones, Percepciones y Anticipo a Cuenta IVA</a:t>
                      </a:r>
                      <a:endParaRPr lang="es-SV" sz="18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4288" marR="24288" marT="24288" marB="24288" anchor="ctr">
                    <a:lnL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587569">
                <a:tc>
                  <a:txBody>
                    <a:bodyPr/>
                    <a:lstStyle/>
                    <a:p>
                      <a:pPr algn="just" rtl="0"/>
                      <a:r>
                        <a:rPr lang="es-SV" sz="1800" b="1">
                          <a:solidFill>
                            <a:srgbClr val="000000"/>
                          </a:solidFill>
                          <a:effectLst/>
                          <a:latin typeface="Calibri, serif"/>
                        </a:rPr>
                        <a:t>Impuesto sobre la Renta: Hechos Generadores, Deducciones, Productos Excluidos y Rentas no gravadas</a:t>
                      </a:r>
                      <a:endParaRPr lang="es-SV" sz="18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4288" marR="24288" marT="24288" marB="24288" anchor="ctr">
                    <a:lnL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266265">
                <a:tc>
                  <a:txBody>
                    <a:bodyPr/>
                    <a:lstStyle/>
                    <a:p>
                      <a:pPr algn="just" rtl="0"/>
                      <a:r>
                        <a:rPr lang="es-SV" sz="1800" b="1">
                          <a:solidFill>
                            <a:srgbClr val="000000"/>
                          </a:solidFill>
                          <a:effectLst/>
                          <a:latin typeface="Calibri, serif"/>
                        </a:rPr>
                        <a:t>Jornada presencial intermedia</a:t>
                      </a:r>
                      <a:endParaRPr lang="es-SV" sz="18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4288" marR="24288" marT="24288" marB="24288" anchor="ctr">
                    <a:lnL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266265">
                <a:tc>
                  <a:txBody>
                    <a:bodyPr/>
                    <a:lstStyle/>
                    <a:p>
                      <a:pPr algn="just" rtl="0"/>
                      <a:r>
                        <a:rPr lang="es-SV" sz="1800" b="1">
                          <a:solidFill>
                            <a:srgbClr val="000000"/>
                          </a:solidFill>
                          <a:effectLst/>
                          <a:latin typeface="Calibri, serif"/>
                        </a:rPr>
                        <a:t>Retenciones Renta y Anticipo a Cuenta</a:t>
                      </a:r>
                      <a:endParaRPr lang="es-SV" sz="18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4288" marR="24288" marT="24288" marB="24288" anchor="ctr">
                    <a:lnL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266265">
                <a:tc>
                  <a:txBody>
                    <a:bodyPr/>
                    <a:lstStyle/>
                    <a:p>
                      <a:pPr algn="just" rtl="0"/>
                      <a:r>
                        <a:rPr lang="es-SV" sz="1800" b="1">
                          <a:solidFill>
                            <a:srgbClr val="000000"/>
                          </a:solidFill>
                          <a:effectLst/>
                          <a:latin typeface="Calibri, serif"/>
                        </a:rPr>
                        <a:t>Sistema DET</a:t>
                      </a:r>
                      <a:endParaRPr lang="es-SV" sz="18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4288" marR="24288" marT="24288" marB="24288" anchor="ctr">
                    <a:lnL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266265">
                <a:tc>
                  <a:txBody>
                    <a:bodyPr/>
                    <a:lstStyle/>
                    <a:p>
                      <a:pPr algn="just" rtl="0"/>
                      <a:r>
                        <a:rPr lang="es-SV" sz="1800" b="1">
                          <a:solidFill>
                            <a:srgbClr val="000000"/>
                          </a:solidFill>
                          <a:effectLst/>
                          <a:latin typeface="Calibri, serif"/>
                        </a:rPr>
                        <a:t>Semana de la cultura Fiscal</a:t>
                      </a:r>
                      <a:endParaRPr lang="es-SV" sz="18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4288" marR="24288" marT="24288" marB="24288" anchor="ctr">
                    <a:lnL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266265">
                <a:tc>
                  <a:txBody>
                    <a:bodyPr/>
                    <a:lstStyle/>
                    <a:p>
                      <a:pPr algn="just" rtl="0"/>
                      <a:r>
                        <a:rPr lang="es-SV" sz="1800" b="1" dirty="0">
                          <a:solidFill>
                            <a:srgbClr val="000000"/>
                          </a:solidFill>
                          <a:effectLst/>
                          <a:latin typeface="Calibri, serif"/>
                        </a:rPr>
                        <a:t>Encuentro de socialización semana cultura fiscal</a:t>
                      </a:r>
                      <a:endParaRPr lang="es-SV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4288" marR="24288" marT="24288" marB="24288" anchor="ctr">
                    <a:lnL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4337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581</TotalTime>
  <Words>824</Words>
  <Application>Microsoft Office PowerPoint</Application>
  <PresentationFormat>Presentación en pantalla (4:3)</PresentationFormat>
  <Paragraphs>119</Paragraphs>
  <Slides>12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Presentación de PowerPoint</vt:lpstr>
      <vt:lpstr>Fundamentos. Diplomado en Educación Fiscal</vt:lpstr>
      <vt:lpstr>OBJETIVOS ESPECIFICOS </vt:lpstr>
      <vt:lpstr>Metodología</vt:lpstr>
      <vt:lpstr>Metodología</vt:lpstr>
      <vt:lpstr>Roles. MINED. Tutores</vt:lpstr>
      <vt:lpstr>Roles. MINED. Monitores</vt:lpstr>
      <vt:lpstr>Roles. MH. Monitores</vt:lpstr>
      <vt:lpstr>Competencias</vt:lpstr>
      <vt:lpstr>Inscripción y evaluación. Fase virtual</vt:lpstr>
      <vt:lpstr>Mapa funcional  Malla curricular  Plan de Estudio</vt:lpstr>
      <vt:lpstr>Gracias por su aportes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AGalvez</dc:creator>
  <cp:lastModifiedBy>Zulma Rosa Pérez Aldana</cp:lastModifiedBy>
  <cp:revision>34</cp:revision>
  <dcterms:created xsi:type="dcterms:W3CDTF">2013-06-21T17:02:23Z</dcterms:created>
  <dcterms:modified xsi:type="dcterms:W3CDTF">2013-06-26T22:57:03Z</dcterms:modified>
</cp:coreProperties>
</file>